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2" r:id="rId26"/>
    <p:sldId id="300" r:id="rId27"/>
    <p:sldId id="301" r:id="rId28"/>
    <p:sldId id="302" r:id="rId29"/>
    <p:sldId id="299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292" r:id="rId40"/>
    <p:sldId id="293" r:id="rId41"/>
    <p:sldId id="294" r:id="rId42"/>
    <p:sldId id="295" r:id="rId43"/>
    <p:sldId id="296" r:id="rId44"/>
    <p:sldId id="297" r:id="rId4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02507-8AD2-4A47-9F8A-ECBE8999916B}" type="datetimeFigureOut">
              <a:rPr lang="ru-RU" smtClean="0"/>
              <a:pPr/>
              <a:t>20.03.2023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9DC9D-AC69-44F8-BD19-4FE45BE436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02507-8AD2-4A47-9F8A-ECBE8999916B}" type="datetimeFigureOut">
              <a:rPr lang="ru-RU" smtClean="0"/>
              <a:pPr/>
              <a:t>20.03.2023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9DC9D-AC69-44F8-BD19-4FE45BE436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02507-8AD2-4A47-9F8A-ECBE8999916B}" type="datetimeFigureOut">
              <a:rPr lang="ru-RU" smtClean="0"/>
              <a:pPr/>
              <a:t>20.03.2023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9DC9D-AC69-44F8-BD19-4FE45BE436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02507-8AD2-4A47-9F8A-ECBE8999916B}" type="datetimeFigureOut">
              <a:rPr lang="ru-RU" smtClean="0"/>
              <a:pPr/>
              <a:t>20.03.2023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9DC9D-AC69-44F8-BD19-4FE45BE436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02507-8AD2-4A47-9F8A-ECBE8999916B}" type="datetimeFigureOut">
              <a:rPr lang="ru-RU" smtClean="0"/>
              <a:pPr/>
              <a:t>20.03.2023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9DC9D-AC69-44F8-BD19-4FE45BE436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02507-8AD2-4A47-9F8A-ECBE8999916B}" type="datetimeFigureOut">
              <a:rPr lang="ru-RU" smtClean="0"/>
              <a:pPr/>
              <a:t>20.03.2023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9DC9D-AC69-44F8-BD19-4FE45BE436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02507-8AD2-4A47-9F8A-ECBE8999916B}" type="datetimeFigureOut">
              <a:rPr lang="ru-RU" smtClean="0"/>
              <a:pPr/>
              <a:t>20.03.2023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9DC9D-AC69-44F8-BD19-4FE45BE436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02507-8AD2-4A47-9F8A-ECBE8999916B}" type="datetimeFigureOut">
              <a:rPr lang="ru-RU" smtClean="0"/>
              <a:pPr/>
              <a:t>20.03.2023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9DC9D-AC69-44F8-BD19-4FE45BE436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02507-8AD2-4A47-9F8A-ECBE8999916B}" type="datetimeFigureOut">
              <a:rPr lang="ru-RU" smtClean="0"/>
              <a:pPr/>
              <a:t>20.03.2023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9DC9D-AC69-44F8-BD19-4FE45BE436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02507-8AD2-4A47-9F8A-ECBE8999916B}" type="datetimeFigureOut">
              <a:rPr lang="ru-RU" smtClean="0"/>
              <a:pPr/>
              <a:t>20.03.2023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9DC9D-AC69-44F8-BD19-4FE45BE436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02507-8AD2-4A47-9F8A-ECBE8999916B}" type="datetimeFigureOut">
              <a:rPr lang="ru-RU" smtClean="0"/>
              <a:pPr/>
              <a:t>20.03.2023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9DC9D-AC69-44F8-BD19-4FE45BE436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7F02507-8AD2-4A47-9F8A-ECBE8999916B}" type="datetimeFigureOut">
              <a:rPr lang="ru-RU" smtClean="0"/>
              <a:pPr/>
              <a:t>20.03.2023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729DC9D-AC69-44F8-BD19-4FE45BE4361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internet.garant.ru/document/redirect/403324424/0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internet.garant.ru/document/redirect/403324424/1462" TargetMode="External"/><Relationship Id="rId2" Type="http://schemas.openxmlformats.org/officeDocument/2006/relationships/hyperlink" Target="http://internet.garant.ru/document/redirect/403324424/1461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internet.garant.ru/document/redirect/403324424/1034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internet.garant.ru/document/redirect/403324424/1034" TargetMode="External"/><Relationship Id="rId2" Type="http://schemas.openxmlformats.org/officeDocument/2006/relationships/hyperlink" Target="http://internet.garant.ru/document/redirect/403324424/1463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internet.garant.ru/document/redirect/403324424/1038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internet.garant.ru/document/redirect/403324424/1039" TargetMode="External"/><Relationship Id="rId2" Type="http://schemas.openxmlformats.org/officeDocument/2006/relationships/hyperlink" Target="http://internet.garant.ru/document/redirect/403324424/1034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internet.garant.ru/document/redirect/403324424/1046" TargetMode="Externa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hyperlink" Target="http://internet.garant.ru/document/redirect/403324424/1046" TargetMode="External"/><Relationship Id="rId3" Type="http://schemas.openxmlformats.org/officeDocument/2006/relationships/hyperlink" Target="http://internet.garant.ru/document/redirect/403324424/1462" TargetMode="External"/><Relationship Id="rId7" Type="http://schemas.openxmlformats.org/officeDocument/2006/relationships/hyperlink" Target="http://internet.garant.ru/document/redirect/403324424/1039" TargetMode="External"/><Relationship Id="rId2" Type="http://schemas.openxmlformats.org/officeDocument/2006/relationships/hyperlink" Target="http://internet.garant.ru/document/redirect/403324424/146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nternet.garant.ru/document/redirect/403324424/1038" TargetMode="External"/><Relationship Id="rId5" Type="http://schemas.openxmlformats.org/officeDocument/2006/relationships/hyperlink" Target="http://internet.garant.ru/document/redirect/403324424/1463" TargetMode="External"/><Relationship Id="rId4" Type="http://schemas.openxmlformats.org/officeDocument/2006/relationships/hyperlink" Target="http://internet.garant.ru/document/redirect/403324424/1034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://internet.garant.ru/document/redirect/12184522/21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hyperlink" Target="http://internet.garant.ru/document/redirect/12184522/21" TargetMode="Externa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hyperlink" Target="http://internet.garant.ru/document/redirect/12125268/370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12825" y="1700808"/>
            <a:ext cx="8208912" cy="4248472"/>
          </a:xfrm>
        </p:spPr>
        <p:txBody>
          <a:bodyPr>
            <a:normAutofit fontScale="92500" lnSpcReduction="10000"/>
          </a:bodyPr>
          <a:lstStyle/>
          <a:p>
            <a:pPr indent="457200" algn="just">
              <a:spcAft>
                <a:spcPts val="0"/>
              </a:spcAft>
            </a:pPr>
            <a:r>
              <a:rPr lang="ru-RU" b="1" dirty="0">
                <a:solidFill>
                  <a:schemeClr val="tx1"/>
                </a:solidFill>
                <a:latin typeface="Times New Roman"/>
                <a:ea typeface="Times New Roman"/>
              </a:rPr>
              <a:t>П</a:t>
            </a:r>
            <a:r>
              <a:rPr lang="ru-RU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.4</a:t>
            </a:r>
            <a:r>
              <a:rPr lang="ru-RU" b="1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. Обучение по охране труда осуществляется в ходе проведения:</a:t>
            </a:r>
            <a:endParaRPr lang="ru-RU" sz="2800" dirty="0" smtClean="0">
              <a:solidFill>
                <a:schemeClr val="tx1"/>
              </a:solidFill>
              <a:effectLst/>
              <a:latin typeface="Times New Roman CYR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endParaRPr lang="ru-RU" b="1" i="1" dirty="0" smtClean="0">
              <a:solidFill>
                <a:schemeClr val="tx1"/>
              </a:solidFill>
              <a:effectLst/>
              <a:latin typeface="Times New Roman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b="1" i="1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а) инструктажей по охране труда;</a:t>
            </a:r>
            <a:endParaRPr lang="ru-RU" sz="2800" dirty="0" smtClean="0">
              <a:solidFill>
                <a:schemeClr val="tx1"/>
              </a:solidFill>
              <a:effectLst/>
              <a:latin typeface="Times New Roman CYR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b="1" i="1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б) стажировки на рабочем месте;</a:t>
            </a:r>
            <a:endParaRPr lang="ru-RU" sz="2800" dirty="0" smtClean="0">
              <a:solidFill>
                <a:schemeClr val="tx1"/>
              </a:solidFill>
              <a:effectLst/>
              <a:latin typeface="Times New Roman CYR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b="1" i="1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в) обучения по оказанию первой помощи пострадавшим;</a:t>
            </a:r>
            <a:endParaRPr lang="ru-RU" sz="2800" dirty="0" smtClean="0">
              <a:solidFill>
                <a:schemeClr val="tx1"/>
              </a:solidFill>
              <a:effectLst/>
              <a:latin typeface="Times New Roman CYR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b="1" i="1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г) обучения по использованию (применению) средств индивидуальной защиты;</a:t>
            </a:r>
            <a:endParaRPr lang="ru-RU" sz="2800" dirty="0" smtClean="0">
              <a:solidFill>
                <a:schemeClr val="tx1"/>
              </a:solidFill>
              <a:effectLst/>
              <a:latin typeface="Times New Roman CYR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b="1" i="1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д) обучения по охране труда у работодателя, в том числе обучения безопасным методам и приемам выполнения работ, или в организации, у индивидуального предпринимателя, оказывающих услуги по проведению обучения по охране труда (далее - обучение требованиям охраны труда).</a:t>
            </a:r>
            <a:endParaRPr lang="ru-RU" sz="2800" dirty="0" smtClean="0">
              <a:solidFill>
                <a:schemeClr val="tx1"/>
              </a:solidFill>
              <a:effectLst/>
              <a:latin typeface="Times New Roman CYR"/>
              <a:ea typeface="Times New Roman"/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404665"/>
            <a:ext cx="7414591" cy="1224135"/>
          </a:xfrm>
        </p:spPr>
        <p:txBody>
          <a:bodyPr>
            <a:noAutofit/>
          </a:bodyPr>
          <a:lstStyle/>
          <a:p>
            <a:pPr marL="182880" indent="0">
              <a:spcBef>
                <a:spcPts val="540"/>
              </a:spcBef>
              <a:spcAft>
                <a:spcPts val="540"/>
              </a:spcAft>
              <a:buNone/>
            </a:pPr>
            <a:r>
              <a:rPr lang="ru-RU" sz="1800" b="1" u="sng" strike="noStrike" kern="0" dirty="0" smtClean="0">
                <a:solidFill>
                  <a:srgbClr val="000000"/>
                </a:solidFill>
                <a:effectLst/>
                <a:latin typeface="Times New Roman CYR"/>
                <a:cs typeface="Times New Roman"/>
                <a:hlinkClick r:id="rId2"/>
              </a:rPr>
              <a:t>Постановление Правительства РФ от 24 декабря 2021 г. N 2464 "О порядке обучения по охране труда и </a:t>
            </a:r>
            <a:r>
              <a:rPr lang="ru-RU" sz="1800" b="1" strike="noStrike" kern="0" dirty="0" smtClean="0">
                <a:solidFill>
                  <a:srgbClr val="000000"/>
                </a:solidFill>
                <a:effectLst/>
                <a:latin typeface="Times New Roman CYR"/>
                <a:cs typeface="Times New Roman"/>
                <a:hlinkClick r:id="rId2"/>
              </a:rPr>
              <a:t>проверки</a:t>
            </a:r>
            <a:r>
              <a:rPr lang="ru-RU" sz="1800" b="1" u="sng" strike="noStrike" kern="0" dirty="0" smtClean="0">
                <a:solidFill>
                  <a:srgbClr val="000000"/>
                </a:solidFill>
                <a:effectLst/>
                <a:latin typeface="Times New Roman CYR"/>
                <a:cs typeface="Times New Roman"/>
                <a:hlinkClick r:id="rId2"/>
              </a:rPr>
              <a:t> знания требований охраны труда"</a:t>
            </a:r>
            <a:r>
              <a:rPr lang="ru-RU" sz="1800" b="1" u="sng" kern="0" dirty="0" smtClean="0">
                <a:solidFill>
                  <a:srgbClr val="26282F"/>
                </a:solidFill>
                <a:effectLst/>
                <a:latin typeface="Times New Roman CYR"/>
              </a:rPr>
              <a:t/>
            </a:r>
            <a:br>
              <a:rPr lang="ru-RU" sz="1800" b="1" u="sng" kern="0" dirty="0" smtClean="0">
                <a:solidFill>
                  <a:srgbClr val="26282F"/>
                </a:solidFill>
                <a:effectLst/>
                <a:latin typeface="Times New Roman CYR"/>
              </a:rPr>
            </a:br>
            <a:endParaRPr lang="ru-RU" sz="1800" b="1" u="sng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332657"/>
            <a:ext cx="648072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1952316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920879" cy="792088"/>
          </a:xfrm>
        </p:spPr>
        <p:txBody>
          <a:bodyPr>
            <a:normAutofit fontScale="90000"/>
          </a:bodyPr>
          <a:lstStyle/>
          <a:p>
            <a:pPr algn="ctr">
              <a:spcBef>
                <a:spcPts val="540"/>
              </a:spcBef>
              <a:spcAft>
                <a:spcPts val="540"/>
              </a:spcAft>
            </a:pPr>
            <a:r>
              <a:rPr lang="ru-RU" sz="2000" b="1" kern="0" dirty="0" smtClean="0">
                <a:solidFill>
                  <a:srgbClr val="26282F"/>
                </a:solidFill>
                <a:effectLst/>
                <a:latin typeface="Times New Roman"/>
              </a:rPr>
              <a:t>Организация и проведение обучения по оказанию первой помощи пострадавшим</a:t>
            </a:r>
            <a:r>
              <a:rPr lang="ru-RU" sz="4000" b="1" kern="0" dirty="0" smtClean="0">
                <a:solidFill>
                  <a:srgbClr val="26282F"/>
                </a:solidFill>
                <a:effectLst/>
                <a:latin typeface="Times New Roman CYR"/>
              </a:rPr>
              <a:t/>
            </a:r>
            <a:br>
              <a:rPr lang="ru-RU" sz="4000" b="1" kern="0" dirty="0" smtClean="0">
                <a:solidFill>
                  <a:srgbClr val="26282F"/>
                </a:solidFill>
                <a:effectLst/>
                <a:latin typeface="Times New Roman CYR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92500" lnSpcReduction="20000"/>
          </a:bodyPr>
          <a:lstStyle/>
          <a:p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33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Обучение по оказанию первой помощи пострадавшим проводится в отношении следующих категорий работников:</a:t>
            </a:r>
          </a:p>
          <a:p>
            <a:r>
              <a:rPr lang="ru-RU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</a:t>
            </a:r>
            <a:r>
              <a:rPr lang="ru-RU" sz="18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работники</a:t>
            </a:r>
            <a:r>
              <a:rPr lang="ru-RU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 которых </a:t>
            </a:r>
            <a:r>
              <a:rPr lang="ru-RU" sz="18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приказом</a:t>
            </a:r>
            <a:r>
              <a:rPr lang="ru-RU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работодателя </a:t>
            </a:r>
            <a:r>
              <a:rPr lang="ru-RU" sz="18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возложены</a:t>
            </a:r>
            <a:r>
              <a:rPr lang="ru-RU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обязанност</a:t>
            </a:r>
            <a:r>
              <a:rPr lang="ru-RU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по </a:t>
            </a:r>
            <a:r>
              <a:rPr lang="ru-RU" sz="18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проведению</a:t>
            </a:r>
            <a:r>
              <a:rPr lang="ru-RU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инструктажа</a:t>
            </a:r>
            <a:r>
              <a:rPr lang="ru-RU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охране труда, включающего вопросы оказания первой помощи пострадавшим, до допуска их к проведению указанного инструктажа по охране труда;</a:t>
            </a:r>
          </a:p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работники рабочих профессий;</a:t>
            </a:r>
          </a:p>
          <a:p>
            <a:r>
              <a:rPr lang="ru-RU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</a:t>
            </a:r>
            <a:r>
              <a:rPr lang="ru-RU" sz="18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лица, обязанные оказывать первую помощь пострадавшим в соответствии с требованиями нормативных правовых акто</a:t>
            </a:r>
            <a:r>
              <a:rPr lang="ru-RU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в;</a:t>
            </a:r>
          </a:p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г) работники, к трудовым функциям которых отнесено управление автотранспортным средством;</a:t>
            </a:r>
          </a:p>
          <a:p>
            <a:r>
              <a:rPr lang="ru-RU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д) работники, к компетенциям которых нормативными правовыми актами по охране труда предъявляются требования уметь оказывать первую помощь пострадавшим;</a:t>
            </a:r>
          </a:p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е) председатель (заместители председателя) и члены комиссий по проверке знания требований охраны труда по вопросам оказания первой помощи пострадавшим, лица, проводящие обучение по оказанию первой помощи пострадавшим, специалисты по охране труда, а также члены комитетов (комиссий) по охране труда;</a:t>
            </a:r>
          </a:p>
          <a:p>
            <a:r>
              <a:rPr lang="ru-RU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ж) иные работники по решению работодателя.</a:t>
            </a:r>
          </a:p>
        </p:txBody>
      </p:sp>
    </p:spTree>
    <p:extLst>
      <p:ext uri="{BB962C8B-B14F-4D97-AF65-F5344CB8AC3E}">
        <p14:creationId xmlns="" xmlns:p14="http://schemas.microsoft.com/office/powerpoint/2010/main" val="10729600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 indent="457200" algn="just">
              <a:spcAft>
                <a:spcPts val="0"/>
              </a:spcAft>
            </a:pPr>
            <a:endParaRPr lang="ru-RU" sz="1800" b="1" dirty="0" smtClean="0">
              <a:effectLst/>
              <a:latin typeface="Times New Roman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sz="1800" b="1" dirty="0" smtClean="0">
                <a:effectLst/>
                <a:latin typeface="Times New Roman"/>
                <a:ea typeface="Times New Roman"/>
              </a:rPr>
              <a:t>34. Обучение по оказанию первой помощи пострадавшим может проводиться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1800" b="1" i="1" dirty="0" smtClean="0">
                <a:effectLst/>
                <a:latin typeface="Times New Roman"/>
                <a:ea typeface="Times New Roman"/>
              </a:rPr>
              <a:t>как в рамках обучения требованиям охраны труда </a:t>
            </a:r>
            <a:r>
              <a:rPr lang="ru-RU" sz="1800" b="1" dirty="0" smtClean="0">
                <a:effectLst/>
                <a:latin typeface="Times New Roman"/>
                <a:ea typeface="Times New Roman"/>
              </a:rPr>
              <a:t>у работодателя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, в организации или у индивидуального предпринимателя, оказывающих услуги по обучению работодателей и работников вопросам охраны труда, </a:t>
            </a:r>
            <a:r>
              <a:rPr lang="ru-RU" sz="1800" b="1" dirty="0" smtClean="0">
                <a:effectLst/>
                <a:latin typeface="Times New Roman"/>
                <a:ea typeface="Times New Roman"/>
              </a:rPr>
              <a:t>так и в виде самостоятельного процесса обучения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. </a:t>
            </a:r>
          </a:p>
          <a:p>
            <a:pPr indent="457200" algn="just">
              <a:spcAft>
                <a:spcPts val="0"/>
              </a:spcAft>
            </a:pPr>
            <a:endParaRPr lang="ru-RU" sz="1800" b="1" dirty="0" smtClean="0">
              <a:effectLst/>
              <a:latin typeface="Times New Roman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sz="1800" b="1" dirty="0" smtClean="0">
                <a:effectLst/>
                <a:latin typeface="Times New Roman"/>
                <a:ea typeface="Times New Roman"/>
              </a:rPr>
              <a:t>Председатель (заместители председателя) и члены комиссий по проверке знания требований охраны труда по вопросам оказания первой помощи пострадавшим, лица, проводящие обучение по оказанию первой помощи пострадавшим, а также специалисты по охране труда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, </a:t>
            </a:r>
            <a:r>
              <a:rPr lang="ru-RU" sz="1800" b="1" i="1" dirty="0" smtClean="0">
                <a:effectLst/>
                <a:latin typeface="Times New Roman"/>
                <a:ea typeface="Times New Roman"/>
              </a:rPr>
              <a:t>проходят обучение по оказанию первой помощи пострадавшим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 в </a:t>
            </a:r>
            <a:r>
              <a:rPr lang="ru-RU" sz="1800" b="1" dirty="0" smtClean="0">
                <a:effectLst/>
                <a:latin typeface="Times New Roman"/>
                <a:ea typeface="Times New Roman"/>
              </a:rPr>
              <a:t>организации 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или у индивидуального предпринимателя, </a:t>
            </a:r>
            <a:r>
              <a:rPr lang="ru-RU" sz="1800" b="1" dirty="0" smtClean="0">
                <a:effectLst/>
                <a:latin typeface="Times New Roman"/>
                <a:ea typeface="Times New Roman"/>
              </a:rPr>
              <a:t>оказывающих услуги по обучению работодателей и работников вопросам охраны труда.</a:t>
            </a:r>
            <a:endParaRPr lang="ru-RU" sz="1600" b="1" dirty="0" smtClean="0">
              <a:effectLst/>
              <a:latin typeface="Times New Roman CYR"/>
              <a:ea typeface="Times New Roman"/>
            </a:endParaRPr>
          </a:p>
          <a:p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601274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620688"/>
            <a:ext cx="8229600" cy="5472608"/>
          </a:xfrm>
        </p:spPr>
        <p:txBody>
          <a:bodyPr>
            <a:normAutofit/>
          </a:bodyPr>
          <a:lstStyle/>
          <a:p>
            <a:pPr indent="457200" algn="just">
              <a:spcAft>
                <a:spcPts val="0"/>
              </a:spcAft>
            </a:pPr>
            <a:r>
              <a:rPr lang="ru-RU" sz="1600" b="1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35. </a:t>
            </a:r>
            <a:r>
              <a:rPr lang="ru-RU" sz="1600" b="1" u="sng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Обучение</a:t>
            </a:r>
            <a:r>
              <a:rPr lang="ru-RU" sz="1600" b="1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работников по </a:t>
            </a:r>
            <a:r>
              <a:rPr lang="ru-RU" sz="1600" b="1" u="sng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оказанию первой помощи </a:t>
            </a:r>
            <a:r>
              <a:rPr lang="ru-RU" sz="1600" b="1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пострадавшим </a:t>
            </a:r>
            <a:r>
              <a:rPr lang="ru-RU" sz="1600" b="1" u="sng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проводится</a:t>
            </a:r>
            <a:r>
              <a:rPr lang="ru-RU" sz="1600" b="1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организацией</a:t>
            </a:r>
            <a:r>
              <a:rPr lang="ru-RU" sz="1600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или </a:t>
            </a:r>
            <a:r>
              <a:rPr lang="ru-RU" sz="1600" b="1" u="sng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работодателями</a:t>
            </a:r>
            <a:r>
              <a:rPr lang="ru-RU" sz="1600" b="1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с </a:t>
            </a:r>
            <a:r>
              <a:rPr lang="ru-RU" sz="1600" b="1" u="sng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привлечением работников или иных специалистов</a:t>
            </a:r>
            <a:r>
              <a:rPr lang="ru-RU" sz="1600" b="1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, </a:t>
            </a:r>
            <a:r>
              <a:rPr lang="ru-RU" sz="1600" b="1" u="sng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имеющих подготовку </a:t>
            </a:r>
            <a:r>
              <a:rPr lang="ru-RU" sz="1600" b="1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по оказанию первой помощи </a:t>
            </a:r>
            <a:r>
              <a:rPr lang="ru-RU" sz="1600" b="1" u="sng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 объеме не менее 8 часов</a:t>
            </a:r>
            <a:r>
              <a:rPr lang="ru-RU" sz="1600" b="1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и в соответствии с примерными перечнями тем, предусмотренными </a:t>
            </a:r>
            <a:r>
              <a:rPr lang="ru-RU" sz="1600" b="1" strike="noStrike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hlinkClick r:id=""/>
              </a:rPr>
              <a:t>приложением N 2</a:t>
            </a:r>
            <a:r>
              <a:rPr lang="ru-RU" sz="1600" b="1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, </a:t>
            </a:r>
            <a:r>
              <a:rPr lang="ru-RU" sz="1600" b="1" i="1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и </a:t>
            </a:r>
            <a:r>
              <a:rPr lang="ru-RU" sz="1600" b="1" i="1" u="sng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прошедших</a:t>
            </a:r>
            <a:r>
              <a:rPr lang="ru-RU" sz="1600" b="1" i="1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1600" b="1" i="1" u="sng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подготовку</a:t>
            </a:r>
            <a:r>
              <a:rPr lang="ru-RU" sz="1600" b="1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1600" b="1" u="sng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по</a:t>
            </a:r>
            <a:r>
              <a:rPr lang="ru-RU" sz="1600" b="1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1600" b="1" u="sng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программам</a:t>
            </a:r>
            <a:r>
              <a:rPr lang="ru-RU" sz="1600" b="1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1600" b="1" u="sng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дополнительного</a:t>
            </a:r>
            <a:r>
              <a:rPr lang="ru-RU" sz="1600" b="1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1600" b="1" u="sng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профессионального</a:t>
            </a:r>
            <a:r>
              <a:rPr lang="ru-RU" sz="1600" b="1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1600" b="1" u="sng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образования</a:t>
            </a:r>
            <a:r>
              <a:rPr lang="ru-RU" sz="1600" b="1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1600" b="1" u="sng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повышения</a:t>
            </a:r>
            <a:r>
              <a:rPr lang="ru-RU" sz="1600" b="1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1600" b="1" u="sng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квалификации</a:t>
            </a:r>
            <a:r>
              <a:rPr lang="ru-RU" sz="1600" b="1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1600" b="1" u="sng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по</a:t>
            </a:r>
            <a:r>
              <a:rPr lang="ru-RU" sz="1600" b="1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1600" b="1" u="sng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подготовке</a:t>
            </a:r>
            <a:r>
              <a:rPr lang="ru-RU" sz="1600" b="1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1600" b="1" u="sng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преподавателей</a:t>
            </a:r>
            <a:r>
              <a:rPr lang="ru-RU" sz="1600" b="1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, обучающих приемам оказания первой помощи.</a:t>
            </a:r>
          </a:p>
          <a:p>
            <a:pPr indent="0" algn="just">
              <a:spcAft>
                <a:spcPts val="0"/>
              </a:spcAft>
              <a:buNone/>
            </a:pPr>
            <a:endParaRPr lang="ru-RU" sz="1600" b="1" dirty="0" smtClean="0">
              <a:effectLst/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ru-RU" sz="16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36. </a:t>
            </a:r>
            <a:r>
              <a:rPr lang="ru-RU" sz="1600" b="1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Продолжительность программы обучения работников по оказанию первой помощи </a:t>
            </a:r>
            <a:r>
              <a:rPr lang="ru-RU" sz="1600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пострадавшим </a:t>
            </a:r>
            <a:r>
              <a:rPr lang="ru-RU" sz="1600" b="1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составляет не менее 8 часов в случае организации самостоятельного процесса обучения по этому виду обучения. </a:t>
            </a:r>
          </a:p>
          <a:p>
            <a:pPr indent="457200" algn="just">
              <a:spcAft>
                <a:spcPts val="0"/>
              </a:spcAft>
            </a:pPr>
            <a:r>
              <a:rPr lang="ru-RU" sz="1600" b="1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Вновь принимаемые на работу работники</a:t>
            </a:r>
            <a:r>
              <a:rPr lang="ru-RU" sz="1600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, а также работники, переводимые на другую работу, </a:t>
            </a:r>
            <a:r>
              <a:rPr lang="ru-RU" sz="1600" b="1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проходят обучение по оказанию первой помощи пострадавшим в сроки, установленные работодателем,</a:t>
            </a:r>
            <a:r>
              <a:rPr lang="ru-RU" sz="1600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1600" b="1" i="1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но не позднее 60 календарных дней после заключения трудового договора или перевода на другую работу соответственно</a:t>
            </a:r>
            <a:r>
              <a:rPr lang="ru-RU" sz="1600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 </a:t>
            </a:r>
            <a:r>
              <a:rPr lang="ru-RU" sz="1600" b="1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Обучение по оказанию первой помощи пострадавшим проводится не реже одного раза в 3 года.</a:t>
            </a:r>
          </a:p>
          <a:p>
            <a:r>
              <a:rPr lang="ru-RU" sz="1600" b="1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37. Обучение по оказанию первой помощи пострадавшим заканчивается проверкой знания требований охраны труда по вопросам оказания первой помощи пострадавшим</a:t>
            </a:r>
            <a:r>
              <a:rPr lang="ru-RU" sz="1600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, требования к проведению которой установлены положениями </a:t>
            </a:r>
            <a:r>
              <a:rPr lang="ru-RU" sz="1600" b="0" u="none" strike="noStrike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hlinkClick r:id=""/>
              </a:rPr>
              <a:t>раздела VII</a:t>
            </a:r>
            <a:r>
              <a:rPr lang="ru-RU" sz="1600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настоящих Правил. 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659288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7" y="260648"/>
            <a:ext cx="7550224" cy="792088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 smtClean="0">
                <a:effectLst/>
                <a:latin typeface="Times New Roman"/>
                <a:ea typeface="Times New Roman"/>
              </a:rPr>
              <a:t>Организация и проведение обучения по использованию (применению) средств индивидуальной защиты</a:t>
            </a:r>
            <a:endParaRPr lang="ru-RU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3568" y="908720"/>
            <a:ext cx="7848872" cy="5040560"/>
          </a:xfrm>
        </p:spPr>
        <p:txBody>
          <a:bodyPr>
            <a:normAutofit/>
          </a:bodyPr>
          <a:lstStyle/>
          <a:p>
            <a:pPr indent="457200" algn="just">
              <a:spcAft>
                <a:spcPts val="0"/>
              </a:spcAft>
            </a:pPr>
            <a:r>
              <a:rPr lang="ru-RU" sz="1600" b="1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38. Обучению по использованию (применению) средств индивидуальной защиты подлежат работники, </a:t>
            </a:r>
            <a:r>
              <a:rPr lang="ru-RU" sz="1600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применяющие средства индивидуальной защиты, </a:t>
            </a:r>
            <a:r>
              <a:rPr lang="ru-RU" sz="1600" b="1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применение которых требует практических навыков</a:t>
            </a:r>
            <a:r>
              <a:rPr lang="ru-RU" sz="1600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 </a:t>
            </a:r>
            <a:r>
              <a:rPr lang="ru-RU" sz="1600" b="1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Работодатель утверждает перечень средств индивидуальной защиты, применение которых требует от работников практических навыков в зависимости от степени риска причинения вреда работнику</a:t>
            </a:r>
            <a:r>
              <a:rPr lang="ru-RU" sz="1600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 </a:t>
            </a:r>
          </a:p>
          <a:p>
            <a:pPr indent="457200" algn="just">
              <a:spcAft>
                <a:spcPts val="0"/>
              </a:spcAft>
            </a:pPr>
            <a:endParaRPr lang="ru-RU" sz="1600" dirty="0" smtClean="0">
              <a:effectLst/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ru-RU" sz="1600" b="1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При выдаче средств индивидуальной защиты, применение которых не требует от работников практических навыков</a:t>
            </a:r>
            <a:r>
              <a:rPr lang="ru-RU" sz="1600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, </a:t>
            </a:r>
            <a:r>
              <a:rPr lang="ru-RU" sz="1600" b="1" i="1" u="sng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работодатель</a:t>
            </a:r>
            <a:r>
              <a:rPr lang="ru-RU" sz="1600" b="1" i="1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1600" b="1" i="1" u="sng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обеспечивает</a:t>
            </a:r>
            <a:r>
              <a:rPr lang="ru-RU" sz="1600" b="1" i="1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1600" b="1" i="1" u="sng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ознакомление</a:t>
            </a:r>
            <a:r>
              <a:rPr lang="ru-RU" sz="1600" b="1" i="1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1600" b="1" i="1" u="sng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со</a:t>
            </a:r>
            <a:r>
              <a:rPr lang="ru-RU" sz="1600" b="1" i="1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1600" b="1" i="1" u="sng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способами</a:t>
            </a:r>
            <a:r>
              <a:rPr lang="ru-RU" sz="1600" b="1" i="1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1600" b="1" i="1" u="sng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проверки</a:t>
            </a:r>
            <a:r>
              <a:rPr lang="ru-RU" sz="1600" b="1" i="1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1600" b="1" i="1" u="sng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их</a:t>
            </a:r>
            <a:r>
              <a:rPr lang="ru-RU" sz="1600" b="1" i="1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1600" b="1" i="1" u="sng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работоспособности</a:t>
            </a:r>
            <a:r>
              <a:rPr lang="ru-RU" sz="1600" b="1" i="1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и </a:t>
            </a:r>
            <a:r>
              <a:rPr lang="ru-RU" sz="1600" b="1" i="1" u="sng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исправности</a:t>
            </a:r>
            <a:r>
              <a:rPr lang="ru-RU" sz="1600" b="1" i="1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в </a:t>
            </a:r>
            <a:r>
              <a:rPr lang="ru-RU" sz="1600" b="1" i="1" u="sng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рамках</a:t>
            </a:r>
            <a:r>
              <a:rPr lang="ru-RU" sz="1600" b="1" i="1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1600" b="1" i="1" u="sng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проведения</a:t>
            </a:r>
            <a:r>
              <a:rPr lang="ru-RU" sz="1600" b="1" i="1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инструктажа по охране труда на рабочем месте.</a:t>
            </a:r>
          </a:p>
          <a:p>
            <a:pPr indent="457200" algn="just">
              <a:spcAft>
                <a:spcPts val="0"/>
              </a:spcAft>
            </a:pPr>
            <a:endParaRPr lang="ru-RU" sz="1600" b="1" dirty="0" smtClean="0">
              <a:effectLst/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ru-RU" sz="1600" b="1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39. Программа обучения по использованию (применению) средств индивидуальной защиты для работников</a:t>
            </a:r>
            <a:r>
              <a:rPr lang="ru-RU" sz="1600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, </a:t>
            </a:r>
            <a:r>
              <a:rPr lang="ru-RU" sz="1600" b="1" i="1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использующих специальную одежду и специальную обувь, включает обучение методам ее ношения, а для работников, использующих остальные виды средств индивидуальной защиты, - обучение методам их применения.</a:t>
            </a:r>
          </a:p>
          <a:p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447663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260648"/>
            <a:ext cx="8229600" cy="5865515"/>
          </a:xfrm>
        </p:spPr>
        <p:txBody>
          <a:bodyPr>
            <a:normAutofit/>
          </a:bodyPr>
          <a:lstStyle/>
          <a:p>
            <a:pPr indent="457200" algn="just">
              <a:spcAft>
                <a:spcPts val="0"/>
              </a:spcAft>
            </a:pPr>
            <a:r>
              <a:rPr lang="ru-RU" sz="1800" b="1" dirty="0" smtClean="0">
                <a:effectLst/>
                <a:latin typeface="Times New Roman"/>
                <a:ea typeface="Times New Roman"/>
              </a:rPr>
              <a:t>40. Обучение по использованию (применению) средств индивидуальной защиты может проводиться как в </a:t>
            </a:r>
            <a:r>
              <a:rPr lang="ru-RU" sz="1800" b="1" u="sng" dirty="0" smtClean="0">
                <a:effectLst/>
                <a:latin typeface="Times New Roman"/>
                <a:ea typeface="Times New Roman"/>
              </a:rPr>
              <a:t>рамках обучения требованиям охраны труда </a:t>
            </a:r>
            <a:r>
              <a:rPr lang="ru-RU" sz="1800" b="1" dirty="0" smtClean="0">
                <a:effectLst/>
                <a:latin typeface="Times New Roman"/>
                <a:ea typeface="Times New Roman"/>
              </a:rPr>
              <a:t>у </a:t>
            </a:r>
            <a:r>
              <a:rPr lang="ru-RU" sz="1800" b="1" u="sng" dirty="0" smtClean="0">
                <a:effectLst/>
                <a:latin typeface="Times New Roman"/>
                <a:ea typeface="Times New Roman"/>
              </a:rPr>
              <a:t>работодателя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, в организации, </a:t>
            </a:r>
            <a:r>
              <a:rPr lang="ru-RU" sz="1800" b="1" u="sng" dirty="0" smtClean="0">
                <a:effectLst/>
                <a:latin typeface="Times New Roman"/>
                <a:ea typeface="Times New Roman"/>
              </a:rPr>
              <a:t>так и отдельно в виде самостоятельного процесса обучения</a:t>
            </a:r>
            <a:r>
              <a:rPr lang="ru-RU" sz="18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в соответствии с Правилами. </a:t>
            </a:r>
          </a:p>
          <a:p>
            <a:pPr indent="457200" algn="just">
              <a:spcAft>
                <a:spcPts val="0"/>
              </a:spcAft>
            </a:pPr>
            <a:endParaRPr lang="ru-RU" sz="1800" b="1" u="sng" dirty="0" smtClean="0">
              <a:effectLst/>
              <a:latin typeface="Times New Roman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sz="1800" b="1" dirty="0" smtClean="0">
                <a:effectLst/>
                <a:latin typeface="Times New Roman"/>
                <a:ea typeface="Times New Roman"/>
              </a:rPr>
              <a:t>41. Программы обучения по использованию (применению) средств индивидуальной защиты содержат практические занятия по формированию умений и навыков использования (применения) средств индивидуальной защиты в объеме не менее 50 процентов общего количества учебных часов с включением вопросов, связанных с осмотром работником средств индивидуальной защиты до и после использования. </a:t>
            </a:r>
          </a:p>
          <a:p>
            <a:pPr indent="457200" algn="just">
              <a:spcAft>
                <a:spcPts val="0"/>
              </a:spcAft>
            </a:pPr>
            <a:r>
              <a:rPr lang="ru-RU" sz="1800" b="1" dirty="0" smtClean="0">
                <a:effectLst/>
                <a:latin typeface="Times New Roman"/>
                <a:ea typeface="Times New Roman"/>
              </a:rPr>
              <a:t>Вновь принимаемые на работу работники, а также работники, переводимые на другую работу, проходят обучение по использованию (применению) средств индивидуальной защиты в сроки, установленные работодателем, но не позднее 60 календарных дней после заключения трудового договора или перевода на другую работу соответственно.</a:t>
            </a:r>
            <a:endParaRPr lang="ru-RU" sz="1600" b="1" dirty="0" smtClean="0">
              <a:effectLst/>
              <a:latin typeface="Times New Roman CYR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sz="1800" b="1" dirty="0" smtClean="0">
                <a:effectLst/>
                <a:latin typeface="Times New Roman"/>
                <a:ea typeface="Times New Roman"/>
              </a:rPr>
              <a:t>Обучение по использованию (применению) средств индивидуальной защиты проводится не реже одного раза в 3 года.</a:t>
            </a:r>
            <a:endParaRPr lang="ru-RU" sz="1600" b="1" dirty="0" smtClean="0">
              <a:effectLst/>
              <a:latin typeface="Times New Roman CYR"/>
              <a:ea typeface="Times New Roman"/>
            </a:endParaRPr>
          </a:p>
          <a:p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257820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3" y="260648"/>
            <a:ext cx="7766248" cy="648072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effectLst/>
                <a:latin typeface="Times New Roman"/>
                <a:ea typeface="Times New Roman"/>
              </a:rPr>
              <a:t>Организация и проведение обучения требованиям охраны труда</a:t>
            </a:r>
            <a:endParaRPr lang="ru-RU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980728"/>
            <a:ext cx="8229600" cy="5256584"/>
          </a:xfrm>
        </p:spPr>
        <p:txBody>
          <a:bodyPr>
            <a:normAutofit/>
          </a:bodyPr>
          <a:lstStyle/>
          <a:p>
            <a:pPr indent="457200" algn="just">
              <a:spcAft>
                <a:spcPts val="0"/>
              </a:spcAft>
            </a:pPr>
            <a:r>
              <a:rPr lang="ru-RU" sz="1800" b="1" u="sng" dirty="0" smtClean="0">
                <a:effectLst/>
                <a:latin typeface="Times New Roman"/>
                <a:ea typeface="Times New Roman"/>
              </a:rPr>
              <a:t>43. Обучение требованиям охраны труда проводится у работодателя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, </a:t>
            </a:r>
            <a:r>
              <a:rPr lang="ru-RU" sz="1800" b="1" i="1" dirty="0" smtClean="0">
                <a:effectLst/>
                <a:latin typeface="Times New Roman"/>
                <a:ea typeface="Times New Roman"/>
              </a:rPr>
              <a:t>в организации или у индивидуального предпринимателя, оказывающих услуги по проведению обучения по охране труда.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 </a:t>
            </a:r>
          </a:p>
          <a:p>
            <a:pPr indent="0" algn="just">
              <a:spcAft>
                <a:spcPts val="0"/>
              </a:spcAft>
              <a:buNone/>
            </a:pPr>
            <a:endParaRPr lang="ru-RU" sz="1600" dirty="0" smtClean="0">
              <a:effectLst/>
              <a:latin typeface="Times New Roman CYR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sz="1800" b="1" i="1" dirty="0" smtClean="0">
                <a:effectLst/>
                <a:latin typeface="Times New Roman"/>
                <a:ea typeface="Times New Roman"/>
              </a:rPr>
              <a:t>44. Работодатель (руководитель организации), </a:t>
            </a:r>
            <a:r>
              <a:rPr lang="ru-RU" sz="1800" b="1" dirty="0" smtClean="0">
                <a:effectLst/>
                <a:latin typeface="Times New Roman"/>
                <a:ea typeface="Times New Roman"/>
              </a:rPr>
              <a:t>руководители филиалов организации</a:t>
            </a:r>
            <a:r>
              <a:rPr lang="ru-RU" sz="1800" b="1" i="1" dirty="0" smtClean="0">
                <a:effectLst/>
                <a:latin typeface="Times New Roman"/>
                <a:ea typeface="Times New Roman"/>
              </a:rPr>
              <a:t>, председатель (заместители председателя) и члены комиссий по проверке знания требований охраны труда, </a:t>
            </a:r>
            <a:r>
              <a:rPr lang="ru-RU" sz="1800" b="1" dirty="0" smtClean="0">
                <a:effectLst/>
                <a:latin typeface="Times New Roman"/>
                <a:ea typeface="Times New Roman"/>
              </a:rPr>
              <a:t>работники, проводящие инструктаж по охране труда и обучение требованиям охраны труда</a:t>
            </a:r>
            <a:r>
              <a:rPr lang="ru-RU" sz="1800" b="1" i="1" dirty="0" smtClean="0">
                <a:effectLst/>
                <a:latin typeface="Times New Roman"/>
                <a:ea typeface="Times New Roman"/>
              </a:rPr>
              <a:t>, специалисты по охране труда, </a:t>
            </a:r>
            <a:r>
              <a:rPr lang="ru-RU" sz="1800" b="1" dirty="0" smtClean="0">
                <a:effectLst/>
                <a:latin typeface="Times New Roman"/>
                <a:ea typeface="Times New Roman"/>
              </a:rPr>
              <a:t>члены комитетов (комиссий) по охране труда,</a:t>
            </a:r>
            <a:r>
              <a:rPr lang="ru-RU" sz="1800" b="1" i="1" dirty="0" smtClean="0">
                <a:effectLst/>
                <a:latin typeface="Times New Roman"/>
                <a:ea typeface="Times New Roman"/>
              </a:rPr>
              <a:t> уполномоченные (доверенные) лица по охране труда профессиональных союзов и иных уполномоченных работниками представительных органов организаций, </a:t>
            </a:r>
            <a:r>
              <a:rPr lang="ru-RU" sz="1800" b="1" dirty="0" smtClean="0">
                <a:effectLst/>
                <a:latin typeface="Times New Roman"/>
                <a:ea typeface="Times New Roman"/>
              </a:rPr>
              <a:t>проходят обучение требованиям охраны труда </a:t>
            </a:r>
            <a:r>
              <a:rPr lang="ru-RU" sz="1800" b="1" u="sng" dirty="0" smtClean="0">
                <a:effectLst/>
                <a:latin typeface="Times New Roman"/>
                <a:ea typeface="Times New Roman"/>
              </a:rPr>
              <a:t>в организации </a:t>
            </a:r>
            <a:r>
              <a:rPr lang="ru-RU" sz="1800" b="1" dirty="0" smtClean="0">
                <a:effectLst/>
                <a:latin typeface="Times New Roman"/>
                <a:ea typeface="Times New Roman"/>
              </a:rPr>
              <a:t>или у индивидуального предпринимателя, оказывающих услуги по обучению работодателей и работников вопросам охраны труда.</a:t>
            </a:r>
            <a:endParaRPr lang="ru-RU" sz="1600" dirty="0" smtClean="0">
              <a:effectLst/>
              <a:latin typeface="Times New Roman CYR"/>
              <a:ea typeface="Times New Roman"/>
            </a:endParaRPr>
          </a:p>
          <a:p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097046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92500" lnSpcReduction="20000"/>
          </a:bodyPr>
          <a:lstStyle/>
          <a:p>
            <a:pPr indent="457200" algn="just">
              <a:spcAft>
                <a:spcPts val="0"/>
              </a:spcAft>
            </a:pPr>
            <a:r>
              <a:rPr lang="ru-RU" sz="1800" b="1" dirty="0" smtClean="0">
                <a:effectLst/>
                <a:latin typeface="Times New Roman"/>
                <a:ea typeface="Times New Roman"/>
              </a:rPr>
              <a:t>46. Обучение требованиям охраны труда в зависимости от категории работников проводится:</a:t>
            </a:r>
            <a:endParaRPr lang="ru-RU" sz="1600" dirty="0" smtClean="0">
              <a:effectLst/>
              <a:latin typeface="Times New Roman CYR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sz="1800" b="1" i="1" dirty="0" smtClean="0">
                <a:effectLst/>
                <a:latin typeface="Times New Roman"/>
                <a:ea typeface="Times New Roman"/>
              </a:rPr>
              <a:t>а) по программе обучения по общим вопросам охраны труда и функционирования системы управления охраной труда продолжительностью не менее 16 часов;</a:t>
            </a:r>
            <a:endParaRPr lang="ru-RU" sz="1600" dirty="0" smtClean="0">
              <a:effectLst/>
              <a:latin typeface="Times New Roman CYR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sz="1800" b="1" dirty="0" smtClean="0">
                <a:effectLst/>
                <a:latin typeface="Times New Roman"/>
                <a:ea typeface="Times New Roman"/>
              </a:rPr>
              <a:t>б) по программе обучения безопасным методам и приемам выполнения работ при воздействии вредных и (или) опасных производственных факторов, источников опасности, идентифицированных в рамках специальной оценки условий труда и оценки профессиональных рисков, продолжительностью не менее 16 часов;</a:t>
            </a:r>
            <a:endParaRPr lang="ru-RU" sz="1600" dirty="0" smtClean="0">
              <a:effectLst/>
              <a:latin typeface="Times New Roman CYR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sz="1800" b="1" i="1" dirty="0" smtClean="0">
                <a:effectLst/>
                <a:latin typeface="Times New Roman"/>
                <a:ea typeface="Times New Roman"/>
              </a:rPr>
              <a:t>в) по программе обучения безопасным методам и приемам выполнения работ повышенной опасности, к которым предъявляются дополнительные требования в соответствии с нормативными правовыми актами, содержащими государственные нормативные требования охраны труда.</a:t>
            </a:r>
            <a:endParaRPr lang="ru-RU" sz="1600" dirty="0" smtClean="0">
              <a:effectLst/>
              <a:latin typeface="Times New Roman CYR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sz="1800" b="1" dirty="0" smtClean="0">
                <a:effectLst/>
                <a:latin typeface="Times New Roman"/>
                <a:ea typeface="Times New Roman"/>
              </a:rPr>
              <a:t>47. Если работник подлежит обучению требованиям охраны труда по нескольким программам обучения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 требованиям охраны труда </a:t>
            </a:r>
            <a:r>
              <a:rPr lang="ru-RU" sz="1800" b="1" dirty="0" smtClean="0">
                <a:effectLst/>
                <a:latin typeface="Times New Roman"/>
                <a:ea typeface="Times New Roman"/>
              </a:rPr>
              <a:t>общая продолжительность обучения требованиям охраны труда суммируется.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1800" b="1" u="sng" dirty="0" smtClean="0">
                <a:effectLst/>
                <a:latin typeface="Times New Roman"/>
                <a:ea typeface="Times New Roman"/>
              </a:rPr>
              <a:t>В случае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 если работнику установлено обучение по охране труда </a:t>
            </a:r>
            <a:r>
              <a:rPr lang="ru-RU" sz="1800" b="1" dirty="0" smtClean="0">
                <a:effectLst/>
                <a:latin typeface="Times New Roman"/>
                <a:ea typeface="Times New Roman"/>
              </a:rPr>
              <a:t>по трем программам обучения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 требованиям охраны труда, общая минимальная продолжительность обучения по программам обучения требованиям охраны труда может быть снижена, но </a:t>
            </a:r>
            <a:r>
              <a:rPr lang="ru-RU" sz="1800" b="1" dirty="0" smtClean="0">
                <a:effectLst/>
                <a:latin typeface="Times New Roman"/>
                <a:ea typeface="Times New Roman"/>
              </a:rPr>
              <a:t>не менее чем до 40 часов.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1800" b="1" u="sng" dirty="0" smtClean="0">
                <a:effectLst/>
                <a:latin typeface="Times New Roman"/>
                <a:ea typeface="Times New Roman"/>
              </a:rPr>
              <a:t>Сверх объема часов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, затрачиваемых на обучение по программам обучения требованиям охраны труда, предусматриваются часы на обучение по оказанию первой помощи пострадавшим и обучение по использованию (применению) средств индивидуальной защиты в</a:t>
            </a:r>
            <a:r>
              <a:rPr lang="ru-RU" sz="1800" b="1" dirty="0" smtClean="0">
                <a:effectLst/>
                <a:latin typeface="Times New Roman"/>
                <a:ea typeface="Times New Roman"/>
              </a:rPr>
              <a:t> случае организации отдельного самостоятельного процесса обучения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 по указанным темам в соответствии с настоящими Правилами.</a:t>
            </a:r>
            <a:endParaRPr lang="ru-RU" sz="1600" dirty="0">
              <a:effectLst/>
              <a:latin typeface="Times New Roman CYR"/>
              <a:ea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605339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332656"/>
            <a:ext cx="8229600" cy="6048672"/>
          </a:xfrm>
        </p:spPr>
        <p:txBody>
          <a:bodyPr>
            <a:normAutofit/>
          </a:bodyPr>
          <a:lstStyle/>
          <a:p>
            <a:pPr indent="457200" algn="just">
              <a:spcAft>
                <a:spcPts val="0"/>
              </a:spcAft>
            </a:pPr>
            <a:endParaRPr lang="ru-RU" sz="1800" b="1" u="sng" dirty="0" smtClean="0">
              <a:solidFill>
                <a:srgbClr val="0000FF"/>
              </a:solidFill>
              <a:effectLst/>
              <a:latin typeface="Times New Roman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sz="1800" b="1" u="sng" dirty="0" smtClean="0">
                <a:solidFill>
                  <a:srgbClr val="0000FF"/>
                </a:solidFill>
                <a:effectLst/>
                <a:latin typeface="Times New Roman"/>
                <a:ea typeface="Times New Roman"/>
              </a:rPr>
              <a:t>48. Программы обучения 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требованиям охраны труда </a:t>
            </a:r>
            <a:r>
              <a:rPr lang="ru-RU" sz="1800" b="1" dirty="0" smtClean="0">
                <a:effectLst/>
                <a:latin typeface="Times New Roman"/>
                <a:ea typeface="Times New Roman"/>
              </a:rPr>
              <a:t>разрабатываются 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организацией или  индивидуальным предпринимателем, оказывающими услуги по обучению работодателей и работников вопросам охраны труда, </a:t>
            </a:r>
            <a:r>
              <a:rPr lang="ru-RU" sz="1800" b="1" dirty="0" smtClean="0">
                <a:effectLst/>
                <a:latin typeface="Times New Roman"/>
                <a:ea typeface="Times New Roman"/>
              </a:rPr>
              <a:t>или </a:t>
            </a:r>
            <a:r>
              <a:rPr lang="ru-RU" sz="1800" b="1" u="sng" dirty="0" smtClean="0">
                <a:effectLst/>
                <a:latin typeface="Times New Roman"/>
                <a:ea typeface="Times New Roman"/>
              </a:rPr>
              <a:t>работодателем</a:t>
            </a:r>
            <a:r>
              <a:rPr lang="ru-RU" sz="1800" b="1" dirty="0" smtClean="0">
                <a:effectLst/>
                <a:latin typeface="Times New Roman"/>
                <a:ea typeface="Times New Roman"/>
              </a:rPr>
              <a:t> на основе примерных перечней тем согласно </a:t>
            </a:r>
            <a:r>
              <a:rPr lang="ru-RU" sz="1800" b="1" u="none" strike="noStrike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  <a:hlinkClick r:id="" action="ppaction://hlinkfile"/>
              </a:rPr>
              <a:t>приложению N 3</a:t>
            </a:r>
            <a:r>
              <a:rPr lang="ru-RU" sz="1800" b="1" dirty="0" smtClean="0">
                <a:effectLst/>
                <a:latin typeface="Times New Roman"/>
                <a:ea typeface="Times New Roman"/>
              </a:rPr>
              <a:t>.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 </a:t>
            </a:r>
          </a:p>
          <a:p>
            <a:pPr indent="457200" algn="just">
              <a:spcAft>
                <a:spcPts val="0"/>
              </a:spcAft>
            </a:pPr>
            <a:endParaRPr lang="ru-RU" sz="1800" b="1" u="sng" dirty="0">
              <a:solidFill>
                <a:srgbClr val="0000FF"/>
              </a:solidFill>
              <a:latin typeface="Times New Roman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sz="1800" b="1" u="sng" dirty="0" smtClean="0">
                <a:solidFill>
                  <a:srgbClr val="0000FF"/>
                </a:solidFill>
                <a:effectLst/>
                <a:latin typeface="Times New Roman"/>
                <a:ea typeface="Times New Roman"/>
              </a:rPr>
              <a:t>49. Программы обучения 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требованиям охраны труда, указанные в </a:t>
            </a:r>
            <a:r>
              <a:rPr lang="ru-RU" sz="1800" b="1" u="none" strike="noStrike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  <a:hlinkClick r:id="" action="ppaction://hlinkfile"/>
              </a:rPr>
              <a:t>подпунктах "б"</a:t>
            </a:r>
            <a:r>
              <a:rPr lang="ru-RU" sz="1800" b="1" dirty="0" smtClean="0">
                <a:effectLst/>
                <a:latin typeface="Times New Roman"/>
                <a:ea typeface="Times New Roman"/>
              </a:rPr>
              <a:t> и </a:t>
            </a:r>
            <a:r>
              <a:rPr lang="ru-RU" sz="1800" b="1" u="none" strike="noStrike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  <a:hlinkClick r:id="" action="ppaction://hlinkfile"/>
              </a:rPr>
              <a:t>"в" пункта 46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 настоящих Правил, </a:t>
            </a:r>
            <a:r>
              <a:rPr lang="ru-RU" sz="1800" b="1" dirty="0" smtClean="0">
                <a:effectLst/>
                <a:latin typeface="Times New Roman"/>
                <a:ea typeface="Times New Roman"/>
              </a:rPr>
              <a:t>должны содержать практические занятия по формированию умений и навыков безопасного выполнения работ в объеме </a:t>
            </a:r>
            <a:r>
              <a:rPr lang="ru-RU" sz="1800" b="1" u="sng" dirty="0" smtClean="0">
                <a:effectLst/>
                <a:latin typeface="Times New Roman"/>
                <a:ea typeface="Times New Roman"/>
              </a:rPr>
              <a:t>не менее 25 процентов </a:t>
            </a:r>
            <a:r>
              <a:rPr lang="ru-RU" sz="1800" b="1" dirty="0" smtClean="0">
                <a:effectLst/>
                <a:latin typeface="Times New Roman"/>
                <a:ea typeface="Times New Roman"/>
              </a:rPr>
              <a:t>общего количества учебных часов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. Практические занятия должны проводиться с применением технических средств обучения и наглядных пособий.</a:t>
            </a:r>
          </a:p>
          <a:p>
            <a:pPr indent="0" algn="just">
              <a:spcAft>
                <a:spcPts val="0"/>
              </a:spcAft>
              <a:buNone/>
            </a:pPr>
            <a:endParaRPr lang="ru-RU" sz="1600" dirty="0" smtClean="0">
              <a:effectLst/>
              <a:latin typeface="Times New Roman CYR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sz="1800" b="1" i="1" dirty="0" smtClean="0">
                <a:effectLst/>
                <a:latin typeface="Times New Roman"/>
                <a:ea typeface="Times New Roman"/>
              </a:rPr>
              <a:t>Программы обучения требованиям охраны труда должны учитывать специфику вида деятельности организации, трудовые функции работников и содержать темы, соответствующие условиям труда работников.</a:t>
            </a:r>
            <a:endParaRPr lang="ru-RU" sz="1600" b="1" i="1" dirty="0" smtClean="0">
              <a:effectLst/>
              <a:latin typeface="Times New Roman CYR"/>
              <a:ea typeface="Times New Roman"/>
            </a:endParaRPr>
          </a:p>
          <a:p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530204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332656"/>
            <a:ext cx="8229600" cy="5793507"/>
          </a:xfrm>
        </p:spPr>
        <p:txBody>
          <a:bodyPr>
            <a:normAutofit lnSpcReduction="10000"/>
          </a:bodyPr>
          <a:lstStyle/>
          <a:p>
            <a:pPr indent="457200" algn="just">
              <a:spcAft>
                <a:spcPts val="0"/>
              </a:spcAft>
            </a:pPr>
            <a:r>
              <a:rPr lang="ru-RU" sz="1800" b="1" dirty="0" smtClean="0">
                <a:effectLst/>
                <a:latin typeface="Times New Roman"/>
                <a:ea typeface="Times New Roman"/>
              </a:rPr>
              <a:t>50. Актуализация программ обучения требованиям охраны труда осуществляется в следующих случаях:</a:t>
            </a:r>
            <a:endParaRPr lang="ru-RU" sz="1600" dirty="0" smtClean="0">
              <a:effectLst/>
              <a:latin typeface="Times New Roman CYR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sz="1800" b="1" i="1" dirty="0" smtClean="0">
                <a:effectLst/>
                <a:latin typeface="Times New Roman"/>
                <a:ea typeface="Times New Roman"/>
              </a:rPr>
              <a:t>а) вступление в силу нормативных правовых актов, содержащих государственные нормативные требования охраны труда;</a:t>
            </a:r>
            <a:endParaRPr lang="ru-RU" sz="1600" b="1" i="1" dirty="0" smtClean="0">
              <a:effectLst/>
              <a:latin typeface="Times New Roman CYR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sz="1800" b="1" i="1" dirty="0" smtClean="0">
                <a:effectLst/>
                <a:latin typeface="Times New Roman"/>
                <a:ea typeface="Times New Roman"/>
              </a:rPr>
              <a:t>б) ввод в эксплуатацию нового вида оборудования, инструментов и приспособлений, введение новых технологических процессов, а также использование нового вида сырья и материалов, требующих дополнительных знаний по охране труда у работников;</a:t>
            </a:r>
            <a:endParaRPr lang="ru-RU" sz="1600" b="1" i="1" dirty="0" smtClean="0">
              <a:effectLst/>
              <a:latin typeface="Times New Roman CYR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sz="1800" b="1" i="1" dirty="0" smtClean="0">
                <a:effectLst/>
                <a:latin typeface="Times New Roman"/>
                <a:ea typeface="Times New Roman"/>
              </a:rPr>
              <a:t>в) требование должностных лиц федеральной инспекции труда, а также работодателя при установлении несоответствия программы обучения требованиям охраны труда требованиям охраны труда, содержащимся в нормативных правовых актах;</a:t>
            </a:r>
            <a:endParaRPr lang="ru-RU" sz="1600" b="1" i="1" dirty="0" smtClean="0">
              <a:effectLst/>
              <a:latin typeface="Times New Roman CYR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sz="1800" b="1" i="1" dirty="0" smtClean="0">
                <a:effectLst/>
                <a:latin typeface="Times New Roman"/>
                <a:ea typeface="Times New Roman"/>
              </a:rPr>
              <a:t>г) изменения в эксплуатации оборудования, технологических процессов, использовании сырья и материалов, должностных (функциональных) обязанностей работников, непосредственно связанных с осуществлением производственной деятельности, влияющих на безопасность труда.</a:t>
            </a:r>
            <a:endParaRPr lang="ru-RU" sz="1600" b="1" i="1" dirty="0" smtClean="0">
              <a:effectLst/>
              <a:latin typeface="Times New Roman CYR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sz="1800" b="1" dirty="0" smtClean="0">
                <a:effectLst/>
                <a:latin typeface="Times New Roman"/>
                <a:ea typeface="Times New Roman"/>
              </a:rPr>
              <a:t>51. Актуализация программ обучения требованиям охраны труда может также осуществляться по представлению профсоюзного инспектора труда при установлении несоответствия программы обучения требованиям охраны труда, установленным нормативными правовыми актами.</a:t>
            </a:r>
            <a:endParaRPr lang="ru-RU" sz="1600" b="1" dirty="0" smtClean="0">
              <a:effectLst/>
              <a:latin typeface="Times New Roman CYR"/>
              <a:ea typeface="Times New Roman"/>
            </a:endParaRPr>
          </a:p>
          <a:p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865560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85000" lnSpcReduction="20000"/>
          </a:bodyPr>
          <a:lstStyle/>
          <a:p>
            <a:pPr indent="457200" algn="just">
              <a:spcAft>
                <a:spcPts val="0"/>
              </a:spcAft>
            </a:pPr>
            <a:r>
              <a:rPr lang="ru-RU" sz="1800" b="1" dirty="0" smtClean="0">
                <a:effectLst/>
                <a:latin typeface="Times New Roman"/>
                <a:ea typeface="Times New Roman"/>
              </a:rPr>
              <a:t>53. Обучению требованиям охраны труда подлежат следующие категории работников:</a:t>
            </a:r>
            <a:endParaRPr lang="ru-RU" sz="1600" b="1" dirty="0" smtClean="0">
              <a:effectLst/>
              <a:latin typeface="Times New Roman CYR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sz="1800" b="1" i="1" u="sng" dirty="0" smtClean="0">
                <a:effectLst/>
                <a:latin typeface="Times New Roman"/>
                <a:ea typeface="Times New Roman"/>
              </a:rPr>
              <a:t>а) работодатель (руководитель организации), заместители руководителя организации, на которых приказом работодателя возложены обязанности по охране труда, руководители филиалов и их заместители, на которых приказом работодателя возложены обязанности по охране труда, - по программе обучения требованиям охраны труда, указанной в </a:t>
            </a:r>
            <a:r>
              <a:rPr lang="ru-RU" sz="1800" b="1" i="1" u="none" strike="noStrike" dirty="0" smtClean="0">
                <a:effectLst/>
                <a:latin typeface="Times New Roman"/>
                <a:ea typeface="Times New Roman"/>
                <a:cs typeface="Times New Roman"/>
                <a:hlinkClick r:id="" action="ppaction://hlinkfile"/>
              </a:rPr>
              <a:t>подпункте "а" пункта 46</a:t>
            </a:r>
            <a:r>
              <a:rPr lang="ru-RU" sz="1800" b="1" i="1" dirty="0" smtClean="0">
                <a:effectLst/>
                <a:latin typeface="Times New Roman"/>
                <a:ea typeface="Times New Roman"/>
              </a:rPr>
              <a:t> настоящих Правил;</a:t>
            </a:r>
            <a:endParaRPr lang="ru-RU" sz="1600" b="1" i="1" dirty="0" smtClean="0">
              <a:effectLst/>
              <a:latin typeface="Times New Roman CYR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sz="1800" b="1" u="sng" dirty="0" smtClean="0">
                <a:effectLst/>
                <a:latin typeface="Times New Roman"/>
                <a:ea typeface="Times New Roman"/>
              </a:rPr>
              <a:t>б) руководители структурных подразделений организации и их заместители, руководители структурных подразделений филиала и их заместители - по программам обучения требованиям охраны труда, указанным в </a:t>
            </a:r>
            <a:r>
              <a:rPr lang="ru-RU" sz="1800" b="1" u="none" strike="noStrike" dirty="0" smtClean="0">
                <a:effectLst/>
                <a:latin typeface="Times New Roman"/>
                <a:ea typeface="Times New Roman"/>
                <a:cs typeface="Times New Roman"/>
                <a:hlinkClick r:id="" action="ppaction://hlinkfile"/>
              </a:rPr>
              <a:t>подпунктах "а"</a:t>
            </a:r>
            <a:r>
              <a:rPr lang="ru-RU" sz="1800" b="1" dirty="0" smtClean="0">
                <a:effectLst/>
                <a:latin typeface="Times New Roman"/>
                <a:ea typeface="Times New Roman"/>
              </a:rPr>
              <a:t> и </a:t>
            </a:r>
            <a:r>
              <a:rPr lang="ru-RU" sz="1800" b="1" u="none" strike="noStrike" dirty="0" smtClean="0">
                <a:effectLst/>
                <a:latin typeface="Times New Roman"/>
                <a:ea typeface="Times New Roman"/>
                <a:cs typeface="Times New Roman"/>
                <a:hlinkClick r:id="" action="ppaction://hlinkfile"/>
              </a:rPr>
              <a:t>"б" пункта 46</a:t>
            </a:r>
            <a:r>
              <a:rPr lang="ru-RU" sz="1800" b="1" dirty="0" smtClean="0">
                <a:effectLst/>
                <a:latin typeface="Times New Roman"/>
                <a:ea typeface="Times New Roman"/>
              </a:rPr>
              <a:t> настоящих Правил;</a:t>
            </a:r>
            <a:endParaRPr lang="ru-RU" sz="1600" b="1" dirty="0" smtClean="0">
              <a:effectLst/>
              <a:latin typeface="Times New Roman CYR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sz="1800" b="1" i="1" u="sng" dirty="0" smtClean="0">
                <a:effectLst/>
                <a:latin typeface="Times New Roman"/>
                <a:ea typeface="Times New Roman"/>
              </a:rPr>
              <a:t>в) работники организации, отнесенные к категории специалисты, - по программе обучения требованиям охраны труда, указанной в </a:t>
            </a:r>
            <a:r>
              <a:rPr lang="ru-RU" sz="1800" b="1" i="1" u="none" strike="noStrike" dirty="0" smtClean="0">
                <a:effectLst/>
                <a:latin typeface="Times New Roman"/>
                <a:ea typeface="Times New Roman"/>
                <a:cs typeface="Times New Roman"/>
                <a:hlinkClick r:id="" action="ppaction://hlinkfile"/>
              </a:rPr>
              <a:t>подпункте "б" пункта 46</a:t>
            </a:r>
            <a:r>
              <a:rPr lang="ru-RU" sz="1800" b="1" i="1" dirty="0" smtClean="0">
                <a:effectLst/>
                <a:latin typeface="Times New Roman"/>
                <a:ea typeface="Times New Roman"/>
              </a:rPr>
              <a:t> настоящих Правил;</a:t>
            </a:r>
            <a:endParaRPr lang="ru-RU" sz="1600" b="1" i="1" dirty="0" smtClean="0">
              <a:effectLst/>
              <a:latin typeface="Times New Roman CYR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sz="1800" b="1" u="sng" dirty="0" smtClean="0">
                <a:effectLst/>
                <a:latin typeface="Times New Roman"/>
                <a:ea typeface="Times New Roman"/>
              </a:rPr>
              <a:t>г) специалисты по охране труда - по программам обучения требованиям охраны труда, указанным в </a:t>
            </a:r>
            <a:r>
              <a:rPr lang="ru-RU" sz="1800" b="1" u="none" strike="noStrike" dirty="0" smtClean="0">
                <a:effectLst/>
                <a:latin typeface="Times New Roman"/>
                <a:ea typeface="Times New Roman"/>
                <a:cs typeface="Times New Roman"/>
                <a:hlinkClick r:id="" action="ppaction://hlinkfile"/>
              </a:rPr>
              <a:t>подпунктах "а"</a:t>
            </a:r>
            <a:r>
              <a:rPr lang="ru-RU" sz="1800" b="1" dirty="0" smtClean="0">
                <a:effectLst/>
                <a:latin typeface="Times New Roman"/>
                <a:ea typeface="Times New Roman"/>
              </a:rPr>
              <a:t> и </a:t>
            </a:r>
            <a:r>
              <a:rPr lang="ru-RU" sz="1800" b="1" u="none" strike="noStrike" dirty="0" smtClean="0">
                <a:effectLst/>
                <a:latin typeface="Times New Roman"/>
                <a:ea typeface="Times New Roman"/>
                <a:cs typeface="Times New Roman"/>
                <a:hlinkClick r:id="" action="ppaction://hlinkfile"/>
              </a:rPr>
              <a:t>"б" пункта 46</a:t>
            </a:r>
            <a:r>
              <a:rPr lang="ru-RU" sz="1800" b="1" dirty="0" smtClean="0">
                <a:effectLst/>
                <a:latin typeface="Times New Roman"/>
                <a:ea typeface="Times New Roman"/>
              </a:rPr>
              <a:t> настоящих Правил;</a:t>
            </a:r>
            <a:endParaRPr lang="ru-RU" sz="1600" b="1" dirty="0" smtClean="0">
              <a:effectLst/>
              <a:latin typeface="Times New Roman CYR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sz="1800" b="1" i="1" u="sng" dirty="0" smtClean="0">
                <a:effectLst/>
                <a:latin typeface="Times New Roman"/>
                <a:ea typeface="Times New Roman"/>
              </a:rPr>
              <a:t>д) работники рабочих профессий - по программе обучения требованиям охраны труда, указанной в </a:t>
            </a:r>
            <a:r>
              <a:rPr lang="ru-RU" sz="1800" b="1" i="1" u="none" strike="noStrike" dirty="0" smtClean="0">
                <a:effectLst/>
                <a:latin typeface="Times New Roman"/>
                <a:ea typeface="Times New Roman"/>
                <a:cs typeface="Times New Roman"/>
                <a:hlinkClick r:id="" action="ppaction://hlinkfile"/>
              </a:rPr>
              <a:t>подпункте "б" пункта 46</a:t>
            </a:r>
            <a:r>
              <a:rPr lang="ru-RU" sz="1800" b="1" i="1" dirty="0" smtClean="0">
                <a:effectLst/>
                <a:latin typeface="Times New Roman"/>
                <a:ea typeface="Times New Roman"/>
              </a:rPr>
              <a:t> настоящих Правил;</a:t>
            </a:r>
            <a:endParaRPr lang="ru-RU" sz="1600" b="1" i="1" dirty="0" smtClean="0">
              <a:effectLst/>
              <a:latin typeface="Times New Roman CYR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sz="1800" b="1" u="sng" dirty="0" smtClean="0">
                <a:effectLst/>
                <a:latin typeface="Times New Roman"/>
                <a:ea typeface="Times New Roman"/>
              </a:rPr>
              <a:t>е) члены комиссий по проверке знания требований охраны труда, лица, проводящие инструктажи по охране труда и обучение требованиям охраны труда, - по программе обучения требованиям охраны труда, указанной в </a:t>
            </a:r>
            <a:r>
              <a:rPr lang="ru-RU" sz="1800" b="1" u="none" strike="noStrike" dirty="0" smtClean="0">
                <a:effectLst/>
                <a:latin typeface="Times New Roman"/>
                <a:ea typeface="Times New Roman"/>
                <a:cs typeface="Times New Roman"/>
                <a:hlinkClick r:id="" action="ppaction://hlinkfile"/>
              </a:rPr>
              <a:t>подпункте "б" пункта 46</a:t>
            </a:r>
            <a:r>
              <a:rPr lang="ru-RU" sz="1800" b="1" dirty="0" smtClean="0">
                <a:effectLst/>
                <a:latin typeface="Times New Roman"/>
                <a:ea typeface="Times New Roman"/>
              </a:rPr>
              <a:t> настоящих Правил, а также по программам, обязательным для работников, в отношении которых проводится проверка знания требований охраны труда и (или) инструктаж по охране труда, и (или) обучение требованиям охраны труда;</a:t>
            </a:r>
            <a:endParaRPr lang="ru-RU" sz="1600" b="1" dirty="0" smtClean="0">
              <a:effectLst/>
              <a:latin typeface="Times New Roman CYR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sz="1800" b="1" i="1" u="sng" dirty="0" smtClean="0">
                <a:effectLst/>
                <a:latin typeface="Times New Roman"/>
                <a:ea typeface="Times New Roman"/>
              </a:rPr>
              <a:t>ж) члены комитетов (комиссий) по охране труда, уполномоченные (доверенные) лица по охране труда профессиональных союзов и иных уполномоченных работниками представительных органов организаций - по программам обучения требованиям охраны труда, указанным в </a:t>
            </a:r>
            <a:r>
              <a:rPr lang="ru-RU" sz="1800" b="1" i="1" u="none" strike="noStrike" dirty="0" smtClean="0">
                <a:effectLst/>
                <a:latin typeface="Times New Roman"/>
                <a:ea typeface="Times New Roman"/>
                <a:cs typeface="Times New Roman"/>
                <a:hlinkClick r:id="" action="ppaction://hlinkfile"/>
              </a:rPr>
              <a:t>подпунктах "а"</a:t>
            </a:r>
            <a:r>
              <a:rPr lang="ru-RU" sz="1800" b="1" i="1" dirty="0" smtClean="0">
                <a:effectLst/>
                <a:latin typeface="Times New Roman"/>
                <a:ea typeface="Times New Roman"/>
              </a:rPr>
              <a:t> и </a:t>
            </a:r>
            <a:r>
              <a:rPr lang="ru-RU" sz="1800" b="1" i="1" u="none" strike="noStrike" dirty="0" smtClean="0">
                <a:effectLst/>
                <a:latin typeface="Times New Roman"/>
                <a:ea typeface="Times New Roman"/>
                <a:cs typeface="Times New Roman"/>
                <a:hlinkClick r:id="" action="ppaction://hlinkfile"/>
              </a:rPr>
              <a:t>"б" пункта 46</a:t>
            </a:r>
            <a:r>
              <a:rPr lang="ru-RU" sz="1800" b="1" i="1" dirty="0" smtClean="0">
                <a:effectLst/>
                <a:latin typeface="Times New Roman"/>
                <a:ea typeface="Times New Roman"/>
              </a:rPr>
              <a:t> настоящих Правил.</a:t>
            </a:r>
            <a:endParaRPr lang="ru-RU" sz="1600" b="1" i="1" dirty="0" smtClean="0">
              <a:effectLst/>
              <a:latin typeface="Times New Roman CYR"/>
              <a:ea typeface="Times New Roman"/>
            </a:endParaRPr>
          </a:p>
          <a:p>
            <a:endParaRPr lang="ru-RU" sz="1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25348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260648"/>
            <a:ext cx="7406208" cy="792088"/>
          </a:xfrm>
        </p:spPr>
        <p:txBody>
          <a:bodyPr>
            <a:normAutofit fontScale="90000"/>
          </a:bodyPr>
          <a:lstStyle/>
          <a:p>
            <a:pPr algn="ctr">
              <a:spcBef>
                <a:spcPts val="540"/>
              </a:spcBef>
              <a:spcAft>
                <a:spcPts val="540"/>
              </a:spcAft>
            </a:pPr>
            <a:r>
              <a:rPr lang="ru-RU" sz="2400" b="1" kern="0" dirty="0" smtClean="0">
                <a:solidFill>
                  <a:srgbClr val="26282F"/>
                </a:solidFill>
                <a:effectLst/>
                <a:latin typeface="Times New Roman"/>
              </a:rPr>
              <a:t>II. Организация и проведение инструктажей по охране труда</a:t>
            </a:r>
            <a:r>
              <a:rPr lang="ru-RU" sz="1800" b="1" kern="0" dirty="0" smtClean="0">
                <a:solidFill>
                  <a:srgbClr val="26282F"/>
                </a:solidFill>
                <a:effectLst/>
                <a:latin typeface="Times New Roman CYR"/>
              </a:rPr>
              <a:t/>
            </a:r>
            <a:br>
              <a:rPr lang="ru-RU" sz="1800" b="1" kern="0" dirty="0" smtClean="0">
                <a:solidFill>
                  <a:srgbClr val="26282F"/>
                </a:solidFill>
                <a:effectLst/>
                <a:latin typeface="Times New Roman CYR"/>
              </a:rPr>
            </a:br>
            <a:endParaRPr lang="ru-RU" sz="1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11560" y="1124744"/>
            <a:ext cx="7992888" cy="4968552"/>
          </a:xfrm>
        </p:spPr>
        <p:txBody>
          <a:bodyPr>
            <a:normAutofit/>
          </a:bodyPr>
          <a:lstStyle/>
          <a:p>
            <a:pPr indent="457200" algn="just">
              <a:spcAft>
                <a:spcPts val="0"/>
              </a:spcAft>
            </a:pPr>
            <a:endParaRPr lang="ru-RU" sz="1800" b="1" dirty="0" smtClean="0">
              <a:effectLst/>
              <a:latin typeface="Times New Roman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endParaRPr lang="ru-RU" sz="1800" b="1" dirty="0">
              <a:latin typeface="Times New Roman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sz="1800" b="1" dirty="0" smtClean="0">
                <a:effectLst/>
                <a:latin typeface="Times New Roman"/>
                <a:ea typeface="Times New Roman"/>
              </a:rPr>
              <a:t>8. Предусматриваются следующие виды инструктажа по охране труда:</a:t>
            </a:r>
            <a:endParaRPr lang="ru-RU" sz="1800" dirty="0" smtClean="0">
              <a:effectLst/>
              <a:latin typeface="Times New Roman CYR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endParaRPr lang="ru-RU" sz="1800" dirty="0" smtClean="0">
              <a:effectLst/>
              <a:latin typeface="Times New Roman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sz="1800" b="1" dirty="0" smtClean="0">
                <a:effectLst/>
                <a:latin typeface="Times New Roman"/>
                <a:ea typeface="Times New Roman"/>
              </a:rPr>
              <a:t>а) вводный инструктаж по охране труда;</a:t>
            </a:r>
            <a:endParaRPr lang="ru-RU" sz="1800" b="1" dirty="0" smtClean="0">
              <a:effectLst/>
              <a:latin typeface="Times New Roman CYR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endParaRPr lang="ru-RU" sz="1800" b="1" dirty="0" smtClean="0">
              <a:effectLst/>
              <a:latin typeface="Times New Roman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sz="1800" b="1" dirty="0" smtClean="0">
                <a:effectLst/>
                <a:latin typeface="Times New Roman"/>
                <a:ea typeface="Times New Roman"/>
              </a:rPr>
              <a:t>б) инструктаж по охране труда на рабочем месте;</a:t>
            </a:r>
            <a:endParaRPr lang="ru-RU" sz="1800" b="1" dirty="0" smtClean="0">
              <a:effectLst/>
              <a:latin typeface="Times New Roman CYR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endParaRPr lang="ru-RU" sz="1800" b="1" dirty="0" smtClean="0">
              <a:effectLst/>
              <a:latin typeface="Times New Roman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sz="1800" b="1" dirty="0" smtClean="0">
                <a:effectLst/>
                <a:latin typeface="Times New Roman"/>
                <a:ea typeface="Times New Roman"/>
              </a:rPr>
              <a:t>в) целевой инструктаж по охране труда.</a:t>
            </a:r>
          </a:p>
          <a:p>
            <a:pPr indent="0" algn="just">
              <a:spcAft>
                <a:spcPts val="0"/>
              </a:spcAft>
              <a:buNone/>
            </a:pPr>
            <a:endParaRPr lang="ru-RU" sz="1800" dirty="0" smtClean="0">
              <a:effectLst/>
              <a:latin typeface="Times New Roman CYR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sz="1800" b="1" dirty="0" smtClean="0">
                <a:effectLst/>
                <a:latin typeface="Times New Roman"/>
                <a:ea typeface="Times New Roman"/>
              </a:rPr>
              <a:t>9. Формы и методы проведения инструктажа по охране труда определяются работодателем.</a:t>
            </a:r>
            <a:endParaRPr lang="ru-RU" sz="1800" b="1" dirty="0" smtClean="0">
              <a:effectLst/>
              <a:latin typeface="Times New Roman CYR"/>
              <a:ea typeface="Times New Roman"/>
            </a:endParaRPr>
          </a:p>
          <a:p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11356775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332656"/>
            <a:ext cx="8229600" cy="5793507"/>
          </a:xfrm>
        </p:spPr>
        <p:txBody>
          <a:bodyPr>
            <a:normAutofit lnSpcReduction="10000"/>
          </a:bodyPr>
          <a:lstStyle/>
          <a:p>
            <a:pPr indent="457200" algn="just">
              <a:spcAft>
                <a:spcPts val="0"/>
              </a:spcAft>
            </a:pPr>
            <a:r>
              <a:rPr lang="ru-RU" sz="1700" b="1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54. Если трудовая деятельность отдельных категорий работников, указанных в </a:t>
            </a:r>
            <a:r>
              <a:rPr lang="ru-RU" sz="1700" b="1" strike="noStrike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hlinkClick r:id="" action="ppaction://hlinkfile"/>
              </a:rPr>
              <a:t>подпункте "в" пункта 53</a:t>
            </a:r>
            <a:r>
              <a:rPr lang="ru-RU" sz="1700" b="1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настоящих Правил, связана </a:t>
            </a:r>
            <a:r>
              <a:rPr lang="ru-RU" sz="1300" b="1" i="1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 опасностями, источниками которых являются персональные электронно-вычислительные машины (персональные компьютеры), аппараты копировально-множительной техники настольного типа, единичные стационарные копировально-множительные аппараты, используемые периодически для нужд самой организации, иная офисная организационная техника, а также бытовая техника, не используемая в технологическом процессе производства,</a:t>
            </a:r>
            <a:r>
              <a:rPr lang="ru-RU" sz="1300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1300" b="1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и при этом другие источники опасности отсутствуют, а условия труда по результатам специальной оценки условий труда являются оптимальными или допустимыми</a:t>
            </a:r>
            <a:r>
              <a:rPr lang="ru-RU" sz="1300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, </a:t>
            </a:r>
            <a:r>
              <a:rPr lang="ru-RU" sz="1300" b="1" u="sng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обучение по программе обучения требованиям охраны труда, указанной в </a:t>
            </a:r>
            <a:r>
              <a:rPr lang="ru-RU" sz="1300" b="1" u="sng" strike="noStrike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hlinkClick r:id="" action="ppaction://hlinkfile"/>
              </a:rPr>
              <a:t>подпункте "б" пункта 46</a:t>
            </a:r>
            <a:r>
              <a:rPr lang="ru-RU" sz="1300" b="1" u="sng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настоящих Правил,</a:t>
            </a:r>
            <a:r>
              <a:rPr lang="ru-RU" sz="1700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1700" b="1" u="sng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по решению работодателя может не проводиться</a:t>
            </a:r>
            <a:r>
              <a:rPr lang="ru-RU" sz="1700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 </a:t>
            </a:r>
            <a:r>
              <a:rPr lang="ru-RU" sz="1700" b="1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При этом информация о безопасных методах и приемах выполнения работ при наличии таких источников опасности доводится до работников в рамках проведения </a:t>
            </a:r>
            <a:r>
              <a:rPr lang="ru-RU" sz="1700" b="1" u="sng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вводного</a:t>
            </a:r>
            <a:r>
              <a:rPr lang="ru-RU" sz="1700" b="1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или </a:t>
            </a:r>
            <a:r>
              <a:rPr lang="ru-RU" sz="1700" b="1" u="sng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первичного</a:t>
            </a:r>
            <a:r>
              <a:rPr lang="ru-RU" sz="1700" b="1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инструктажа по охране труда.</a:t>
            </a:r>
          </a:p>
          <a:p>
            <a:pPr indent="457200" algn="just">
              <a:spcAft>
                <a:spcPts val="0"/>
              </a:spcAft>
            </a:pPr>
            <a:r>
              <a:rPr lang="ru-RU" sz="1700" b="1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55. Обучению требованиям охраны труда по программе обучения требованиям охраны труда, указанной в </a:t>
            </a:r>
            <a:r>
              <a:rPr lang="ru-RU" sz="1700" b="1" strike="noStrike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hlinkClick r:id="" action="ppaction://hlinkfile"/>
              </a:rPr>
              <a:t>подпункте "в" пункта 46</a:t>
            </a:r>
            <a:r>
              <a:rPr lang="ru-RU" sz="1700" b="1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настоящих Правил, </a:t>
            </a:r>
            <a:r>
              <a:rPr lang="ru-RU" sz="1700" b="1" u="sng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подлежат работники</a:t>
            </a:r>
            <a:r>
              <a:rPr lang="ru-RU" sz="1700" b="1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, непосредственно выполняющие работы повышенной опасности, и </a:t>
            </a:r>
            <a:r>
              <a:rPr lang="ru-RU" sz="1700" b="1" u="sng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лица</a:t>
            </a:r>
            <a:r>
              <a:rPr lang="ru-RU" sz="1700" b="1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, ответственные за организацию, выполнение и контроль работ повышенной опасности (далее - лица, ответственные за организацию работ повышенной опасности), определенные локальными нормативными актами работодателя. </a:t>
            </a:r>
            <a:r>
              <a:rPr lang="ru-RU" sz="1700" b="1" strike="noStrike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hlinkClick r:id="" action="ppaction://hlinkfile"/>
              </a:rPr>
              <a:t>пункта 46</a:t>
            </a:r>
            <a:r>
              <a:rPr lang="ru-RU" sz="1700" b="1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настоящих Правил. </a:t>
            </a:r>
          </a:p>
          <a:p>
            <a:pPr indent="457200" algn="just">
              <a:spcAft>
                <a:spcPts val="0"/>
              </a:spcAft>
            </a:pPr>
            <a:r>
              <a:rPr lang="ru-RU" sz="1700" b="1" i="1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Перечень работ повышенной опасности устанавливается работодателем с учетом специфики его деятельности на основании перечня работ повышенной опасности, устанавливаемого Министерством труда и социальной защиты Российской Федерации.</a:t>
            </a:r>
          </a:p>
          <a:p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448004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pPr indent="457200" algn="just">
              <a:spcAft>
                <a:spcPts val="0"/>
              </a:spcAft>
            </a:pPr>
            <a:endParaRPr lang="ru-RU" sz="1800" b="1" u="sng" dirty="0" smtClean="0">
              <a:effectLst/>
              <a:latin typeface="Times New Roman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sz="1600" b="1" u="sng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56. Перечень профессий и должностей работников, ответственных за организацию работ повышенной опасности,</a:t>
            </a:r>
            <a:r>
              <a:rPr lang="ru-RU" sz="1600" u="sng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подлежащих обучению требованиям охраны труда по программе обучения требованиям охраны труда, указанной в </a:t>
            </a:r>
            <a:r>
              <a:rPr lang="ru-RU" sz="1600" b="0" u="none" strike="noStrike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hlinkClick r:id="" action="ppaction://hlinkfile"/>
              </a:rPr>
              <a:t>подпункте "в" пункта 46</a:t>
            </a:r>
            <a:r>
              <a:rPr lang="ru-RU" sz="1600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настоящих Правил, </a:t>
            </a:r>
            <a:r>
              <a:rPr lang="ru-RU" sz="1600" b="1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утверждается работодателем.</a:t>
            </a:r>
          </a:p>
          <a:p>
            <a:endParaRPr lang="ru-RU" sz="1600" b="1" dirty="0" smtClean="0">
              <a:effectLst/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r>
              <a:rPr lang="ru-RU" sz="1600" b="1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59. Плановое обучение требованиям охраны труда по программам обучения требованиям охраны труда, указанным в </a:t>
            </a:r>
            <a:r>
              <a:rPr lang="ru-RU" sz="1600" b="1" u="none" strike="noStrike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hlinkClick r:id="" action="ppaction://hlinkfile"/>
              </a:rPr>
              <a:t>подпунктах "а"</a:t>
            </a:r>
            <a:r>
              <a:rPr lang="ru-RU" sz="1600" b="1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и </a:t>
            </a:r>
            <a:r>
              <a:rPr lang="ru-RU" sz="1600" b="1" u="none" strike="noStrike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hlinkClick r:id="" action="ppaction://hlinkfile"/>
              </a:rPr>
              <a:t>"б" пункта 46</a:t>
            </a:r>
            <a:r>
              <a:rPr lang="ru-RU" sz="1600" b="1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настоящих Правил</a:t>
            </a:r>
            <a:r>
              <a:rPr lang="ru-RU" sz="1600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, проходят работники с периодичностью </a:t>
            </a:r>
            <a:r>
              <a:rPr lang="ru-RU" sz="1600" b="1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не реже </a:t>
            </a:r>
            <a:r>
              <a:rPr lang="ru-RU" sz="1600" b="1" u="sng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одного раза в 3 года</a:t>
            </a:r>
            <a:r>
              <a:rPr lang="ru-RU" sz="1600" b="1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</a:t>
            </a:r>
          </a:p>
          <a:p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0" algn="just">
              <a:spcAft>
                <a:spcPts val="0"/>
              </a:spcAft>
              <a:buClr>
                <a:srgbClr val="F14124">
                  <a:lumMod val="75000"/>
                </a:srgbClr>
              </a:buClr>
              <a:buNone/>
            </a:pPr>
            <a:r>
              <a:rPr lang="ru-RU" sz="1600" b="1" u="sng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60. Требования к периодичности проведения планового обучения работников требованиям охраны труда по программам обучения требованиям охраны труда, указанным в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hlinkClick r:id="" action="ppaction://hlinkfile"/>
              </a:rPr>
              <a:t>подпункте "в" пункта 46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настоящих Правил, устанавливаются соответствующими нормативными правовыми актами, содержащими государственные нормативные требования охраны труда, или в случае отсутствия указанных требований - </a:t>
            </a:r>
            <a:r>
              <a:rPr lang="ru-RU" sz="16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не реже </a:t>
            </a:r>
            <a:r>
              <a:rPr lang="ru-RU" sz="1600" b="1" u="sng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одного</a:t>
            </a:r>
            <a:r>
              <a:rPr lang="ru-RU" sz="16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раза в год.</a:t>
            </a:r>
          </a:p>
        </p:txBody>
      </p:sp>
    </p:spTree>
    <p:extLst>
      <p:ext uri="{BB962C8B-B14F-4D97-AF65-F5344CB8AC3E}">
        <p14:creationId xmlns="" xmlns:p14="http://schemas.microsoft.com/office/powerpoint/2010/main" val="38636571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47500" lnSpcReduction="20000"/>
          </a:bodyPr>
          <a:lstStyle/>
          <a:p>
            <a:pPr indent="457200" algn="just">
              <a:spcAft>
                <a:spcPts val="0"/>
              </a:spcAft>
            </a:pPr>
            <a:endParaRPr lang="ru-RU" sz="4500" b="1" dirty="0" smtClean="0">
              <a:effectLst/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ru-RU" sz="4500" b="1" u="sng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61. Внеплановое обучение работников требованиям охраны труда должно быть организовано в случаях, указанных в </a:t>
            </a:r>
            <a:r>
              <a:rPr lang="ru-RU" sz="4500" b="1" u="none" strike="noStrike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hlinkClick r:id="" action="ppaction://hlinkfile"/>
              </a:rPr>
              <a:t>подпунктах "а"</a:t>
            </a:r>
            <a:r>
              <a:rPr lang="ru-RU" sz="4500" b="1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, </a:t>
            </a:r>
            <a:r>
              <a:rPr lang="ru-RU" sz="4500" b="1" u="none" strike="noStrike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hlinkClick r:id="" action="ppaction://hlinkfile"/>
              </a:rPr>
              <a:t>"б"</a:t>
            </a:r>
            <a:r>
              <a:rPr lang="ru-RU" sz="4500" b="1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и </a:t>
            </a:r>
            <a:r>
              <a:rPr lang="ru-RU" sz="4500" b="1" u="none" strike="noStrike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hlinkClick r:id="" action="ppaction://hlinkfile"/>
              </a:rPr>
              <a:t>"г" пункта 50</a:t>
            </a:r>
            <a:r>
              <a:rPr lang="ru-RU" sz="4500" b="1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4500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настоящих Правил, </a:t>
            </a:r>
            <a:r>
              <a:rPr lang="ru-RU" sz="4500" b="1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 течение 60 календарных дней со дня их наступления</a:t>
            </a:r>
            <a:r>
              <a:rPr lang="ru-RU" sz="45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</a:t>
            </a:r>
            <a:r>
              <a:rPr lang="ru-RU" sz="4500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</a:p>
          <a:p>
            <a:pPr indent="457200" algn="just">
              <a:spcAft>
                <a:spcPts val="0"/>
              </a:spcAft>
            </a:pPr>
            <a:endParaRPr lang="ru-RU" sz="4500" dirty="0" smtClean="0">
              <a:effectLst/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ru-RU" sz="4500" b="1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62. </a:t>
            </a:r>
            <a:r>
              <a:rPr lang="ru-RU" sz="4500" b="1" u="sng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Вновь принимаемые на работу работники</a:t>
            </a:r>
            <a:r>
              <a:rPr lang="ru-RU" sz="4500" b="1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, а также </a:t>
            </a:r>
            <a:r>
              <a:rPr lang="ru-RU" sz="4500" b="1" u="sng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работники</a:t>
            </a:r>
            <a:r>
              <a:rPr lang="ru-RU" sz="4500" b="1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, переводимые на другую работу, </a:t>
            </a:r>
            <a:r>
              <a:rPr lang="ru-RU" sz="4500" b="1" u="sng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проходят обучение</a:t>
            </a:r>
            <a:r>
              <a:rPr lang="ru-RU" sz="4500" b="1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требованиям охраны труда в сроки, установленные работодателем, но </a:t>
            </a:r>
            <a:r>
              <a:rPr lang="ru-RU" sz="4500" b="1" u="sng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не позднее 60 календарных дней </a:t>
            </a:r>
            <a:r>
              <a:rPr lang="ru-RU" sz="4500" b="1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после заключения трудового договора или перевода на другую работу, за исключением случаев, предусмотренных </a:t>
            </a:r>
            <a:r>
              <a:rPr lang="ru-RU" sz="4500" b="1" strike="noStrike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hlinkClick r:id="" action="ppaction://hlinkfile"/>
              </a:rPr>
              <a:t>пунктом 7</a:t>
            </a:r>
            <a:r>
              <a:rPr lang="ru-RU" sz="4500" b="1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настоящих Правил.</a:t>
            </a:r>
          </a:p>
          <a:p>
            <a:pPr indent="457200" algn="just">
              <a:spcAft>
                <a:spcPts val="0"/>
              </a:spcAft>
            </a:pPr>
            <a:endParaRPr lang="ru-RU" sz="4500" b="1" dirty="0" smtClean="0">
              <a:effectLst/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ru-RU" sz="4500" b="1" u="sng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67. Обучение работников требованиям охраны труда заканчивается проверкой знания требований охраны труда</a:t>
            </a:r>
            <a:r>
              <a:rPr lang="ru-RU" sz="4500" u="sng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, </a:t>
            </a:r>
            <a:r>
              <a:rPr lang="ru-RU" sz="4500" u="sng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требования к организации которой установлены положениями </a:t>
            </a:r>
            <a:r>
              <a:rPr lang="ru-RU" sz="4500" b="0" u="none" strike="noStrike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hlinkClick r:id="" action="ppaction://hlinkfile"/>
              </a:rPr>
              <a:t>раздела VII</a:t>
            </a:r>
            <a:r>
              <a:rPr lang="ru-RU" sz="4500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настоящих Правил. Результаты проверки знания требований охраны труда после обучения требованиям охраны труда оформляются в соответствии с </a:t>
            </a:r>
            <a:r>
              <a:rPr lang="ru-RU" sz="4500" b="0" u="none" strike="noStrike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hlinkClick r:id="" action="ppaction://hlinkfile"/>
              </a:rPr>
              <a:t>пунктами 91 - 93</a:t>
            </a:r>
            <a:r>
              <a:rPr lang="ru-RU" sz="4500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настоящих Правил.</a:t>
            </a:r>
          </a:p>
          <a:p>
            <a:pPr indent="457200" algn="just">
              <a:spcAft>
                <a:spcPts val="0"/>
              </a:spcAft>
            </a:pPr>
            <a:endParaRPr lang="ru-RU" sz="3800" b="1" dirty="0" smtClean="0">
              <a:effectLst/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8367075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kumimoji="0" 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26282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Организация проверки знания требований охраны труда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85000" lnSpcReduction="10000"/>
          </a:bodyPr>
          <a:lstStyle/>
          <a:p>
            <a:pPr indent="0" algn="just">
              <a:spcAft>
                <a:spcPts val="0"/>
              </a:spcAft>
              <a:buNone/>
            </a:pPr>
            <a:r>
              <a:rPr lang="ru-RU" sz="1800" b="1" dirty="0" smtClean="0">
                <a:effectLst/>
                <a:latin typeface="Times New Roman"/>
                <a:ea typeface="Times New Roman"/>
              </a:rPr>
              <a:t> 68. Проверка знания требований охраны труда работников является неотъемлемой частью проведения инструктажа по охране труда и обучения по охране труда 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и направлена на определение качества знаний, усвоенных и приобретенных работником при инструктаже по охране труда и обучении по охране труда.</a:t>
            </a:r>
            <a:endParaRPr lang="ru-RU" sz="1600" dirty="0" smtClean="0">
              <a:effectLst/>
              <a:latin typeface="Times New Roman CYR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sz="1800" b="1" dirty="0" smtClean="0">
                <a:effectLst/>
                <a:latin typeface="Times New Roman"/>
                <a:ea typeface="Times New Roman"/>
              </a:rPr>
              <a:t>69. Форма проведения проверки знания требований охраны труда 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работников </a:t>
            </a:r>
            <a:r>
              <a:rPr lang="ru-RU" sz="1800" b="1" dirty="0" smtClean="0">
                <a:effectLst/>
                <a:latin typeface="Times New Roman"/>
                <a:ea typeface="Times New Roman"/>
              </a:rPr>
              <a:t>при инструктаже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 по охране труда </a:t>
            </a:r>
            <a:r>
              <a:rPr lang="ru-RU" sz="1800" b="1" dirty="0" smtClean="0">
                <a:effectLst/>
                <a:latin typeface="Times New Roman"/>
                <a:ea typeface="Times New Roman"/>
              </a:rPr>
              <a:t>определяется локальными нормативными актами работодателя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.</a:t>
            </a:r>
            <a:endParaRPr lang="ru-RU" sz="1600" dirty="0" smtClean="0">
              <a:effectLst/>
              <a:latin typeface="Times New Roman CYR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sz="1800" dirty="0" smtClean="0">
                <a:effectLst/>
                <a:latin typeface="Times New Roman"/>
                <a:ea typeface="Times New Roman"/>
              </a:rPr>
              <a:t>70. Плановое и внеплановое обучение по охране труда завершается соответствующей проверкой знания требований охраны труда работников.</a:t>
            </a:r>
            <a:endParaRPr lang="ru-RU" sz="1600" dirty="0" smtClean="0">
              <a:effectLst/>
              <a:latin typeface="Times New Roman CYR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sz="1800" b="1" dirty="0" smtClean="0">
                <a:effectLst/>
                <a:latin typeface="Times New Roman"/>
                <a:ea typeface="Times New Roman"/>
              </a:rPr>
              <a:t>71. Плановая (внеплановая) проверка знания требований охраны труда работников после прохождения обучения требованиям охраны труда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, обучения </a:t>
            </a:r>
            <a:r>
              <a:rPr lang="ru-RU" sz="1800" b="1" dirty="0" smtClean="0">
                <a:effectLst/>
                <a:latin typeface="Times New Roman"/>
                <a:ea typeface="Times New Roman"/>
              </a:rPr>
              <a:t>по оказанию первой помощи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 пострадавшим, обучения </a:t>
            </a:r>
            <a:r>
              <a:rPr lang="ru-RU" sz="1800" b="1" dirty="0" smtClean="0">
                <a:effectLst/>
                <a:latin typeface="Times New Roman"/>
                <a:ea typeface="Times New Roman"/>
              </a:rPr>
              <a:t>по использованию (применению) средств индивидуальной защиты 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может проводиться как в организации или у индивидуального предпринимателя, оказывающих услуги по обучению работодателей и работников вопросам охраны труда, </a:t>
            </a:r>
            <a:r>
              <a:rPr lang="ru-RU" sz="1800" b="1" dirty="0" smtClean="0">
                <a:effectLst/>
                <a:latin typeface="Times New Roman"/>
                <a:ea typeface="Times New Roman"/>
              </a:rPr>
              <a:t>так и у работодателя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.</a:t>
            </a:r>
            <a:endParaRPr lang="ru-RU" sz="1600" dirty="0" smtClean="0">
              <a:effectLst/>
              <a:latin typeface="Times New Roman CYR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sz="1800" b="1" dirty="0" smtClean="0">
                <a:effectLst/>
                <a:latin typeface="Times New Roman"/>
                <a:ea typeface="Times New Roman"/>
              </a:rPr>
              <a:t>72. </a:t>
            </a:r>
            <a:r>
              <a:rPr lang="ru-RU" sz="1800" b="1" u="sng" dirty="0" smtClean="0">
                <a:effectLst/>
                <a:latin typeface="Times New Roman"/>
                <a:ea typeface="Times New Roman"/>
              </a:rPr>
              <a:t>Для проведения проверки знания требований охраны труда работников после прохождения обучения</a:t>
            </a:r>
            <a:r>
              <a:rPr lang="ru-RU" sz="1800" b="1" dirty="0" smtClean="0">
                <a:effectLst/>
                <a:latin typeface="Times New Roman"/>
                <a:ea typeface="Times New Roman"/>
              </a:rPr>
              <a:t> по вопросам оказания первой помощи пострадавшим, по вопросам использования (применения) средств индивидуальной защиты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, в организации или у индивидуального предпринимателя, оказывающих услуги по обучению работодателей и работников вопросам охраны труда, </a:t>
            </a:r>
            <a:r>
              <a:rPr lang="ru-RU" sz="1800" b="1" dirty="0" smtClean="0">
                <a:effectLst/>
                <a:latin typeface="Times New Roman"/>
                <a:ea typeface="Times New Roman"/>
              </a:rPr>
              <a:t>у работодателя создаются комиссии по проверке знания требований охраны труда работников в составе </a:t>
            </a:r>
            <a:r>
              <a:rPr lang="ru-RU" sz="1800" b="1" u="sng" dirty="0" smtClean="0">
                <a:effectLst/>
                <a:latin typeface="Times New Roman"/>
                <a:ea typeface="Times New Roman"/>
              </a:rPr>
              <a:t>не менее 3 человек 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- председателя, заместителя (заместителей) председателя (при необходимости) и членов комиссии.</a:t>
            </a:r>
            <a:endParaRPr lang="ru-RU" sz="1600" dirty="0" smtClean="0">
              <a:effectLst/>
              <a:latin typeface="Times New Roman CYR"/>
              <a:ea typeface="Times New Roman"/>
            </a:endParaRPr>
          </a:p>
          <a:p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551418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pPr indent="457200" algn="just">
              <a:spcAft>
                <a:spcPts val="0"/>
              </a:spcAft>
            </a:pPr>
            <a:r>
              <a:rPr lang="ru-RU" sz="1800" b="1" dirty="0" smtClean="0">
                <a:effectLst/>
                <a:latin typeface="Times New Roman"/>
                <a:ea typeface="Times New Roman"/>
              </a:rPr>
              <a:t>74. </a:t>
            </a:r>
            <a:r>
              <a:rPr lang="ru-RU" sz="1800" b="1" u="sng" dirty="0" smtClean="0">
                <a:effectLst/>
                <a:latin typeface="Times New Roman"/>
                <a:ea typeface="Times New Roman"/>
              </a:rPr>
              <a:t>Работники</a:t>
            </a:r>
            <a:r>
              <a:rPr lang="ru-RU" sz="1800" b="1" dirty="0" smtClean="0">
                <a:effectLst/>
                <a:latin typeface="Times New Roman"/>
                <a:ea typeface="Times New Roman"/>
              </a:rPr>
              <a:t>, включаемые в </a:t>
            </a:r>
            <a:r>
              <a:rPr lang="ru-RU" sz="1800" b="1" u="sng" dirty="0" smtClean="0">
                <a:effectLst/>
                <a:latin typeface="Times New Roman"/>
                <a:ea typeface="Times New Roman"/>
              </a:rPr>
              <a:t>состав комиссий по проверке знания требований охраны труда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, </a:t>
            </a:r>
            <a:r>
              <a:rPr lang="ru-RU" sz="1800" b="1" u="sng" dirty="0" smtClean="0">
                <a:effectLst/>
                <a:latin typeface="Times New Roman"/>
                <a:ea typeface="Times New Roman"/>
              </a:rPr>
              <a:t>проходят</a:t>
            </a:r>
            <a:r>
              <a:rPr lang="ru-RU" sz="1800" b="1" dirty="0" smtClean="0">
                <a:effectLst/>
                <a:latin typeface="Times New Roman"/>
                <a:ea typeface="Times New Roman"/>
              </a:rPr>
              <a:t> обучение по </a:t>
            </a:r>
            <a:r>
              <a:rPr lang="ru-RU" sz="1800" b="1" u="sng" dirty="0" smtClean="0">
                <a:effectLst/>
                <a:latin typeface="Times New Roman"/>
                <a:ea typeface="Times New Roman"/>
              </a:rPr>
              <a:t>программам</a:t>
            </a:r>
            <a:r>
              <a:rPr lang="ru-RU" sz="1800" b="1" dirty="0" smtClean="0">
                <a:effectLst/>
                <a:latin typeface="Times New Roman"/>
                <a:ea typeface="Times New Roman"/>
              </a:rPr>
              <a:t> обучения требованиям охраны труда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, предусмотренным </a:t>
            </a:r>
            <a:r>
              <a:rPr lang="ru-RU" sz="1800" b="1" strike="noStrike" dirty="0" smtClean="0">
                <a:effectLst/>
                <a:latin typeface="Times New Roman"/>
                <a:ea typeface="Times New Roman"/>
                <a:cs typeface="Times New Roman"/>
                <a:hlinkClick r:id="" action="ppaction://hlinkfile"/>
              </a:rPr>
              <a:t>подпунктами </a:t>
            </a:r>
            <a:r>
              <a:rPr lang="ru-RU" sz="1800" b="1" u="sng" strike="noStrike" dirty="0" smtClean="0">
                <a:effectLst/>
                <a:latin typeface="Times New Roman"/>
                <a:ea typeface="Times New Roman"/>
                <a:cs typeface="Times New Roman"/>
                <a:hlinkClick r:id="" action="ppaction://hlinkfile"/>
              </a:rPr>
              <a:t>"</a:t>
            </a:r>
            <a:r>
              <a:rPr lang="ru-RU" sz="1800" b="1" strike="noStrike" dirty="0" smtClean="0">
                <a:effectLst/>
                <a:latin typeface="Times New Roman"/>
                <a:ea typeface="Times New Roman"/>
                <a:cs typeface="Times New Roman"/>
                <a:hlinkClick r:id="" action="ppaction://hlinkfile"/>
              </a:rPr>
              <a:t>а"</a:t>
            </a:r>
            <a:r>
              <a:rPr lang="ru-RU" sz="1800" b="1" dirty="0" smtClean="0">
                <a:effectLst/>
                <a:latin typeface="Times New Roman"/>
                <a:ea typeface="Times New Roman"/>
              </a:rPr>
              <a:t> и </a:t>
            </a:r>
            <a:r>
              <a:rPr lang="ru-RU" sz="1800" b="1" strike="noStrike" dirty="0" smtClean="0">
                <a:effectLst/>
                <a:latin typeface="Times New Roman"/>
                <a:ea typeface="Times New Roman"/>
                <a:cs typeface="Times New Roman"/>
                <a:hlinkClick r:id="" action="ppaction://hlinkfile"/>
              </a:rPr>
              <a:t>"б" пункта 46</a:t>
            </a:r>
            <a:r>
              <a:rPr lang="ru-RU" sz="1800" b="1" dirty="0" smtClean="0">
                <a:effectLst/>
                <a:latin typeface="Times New Roman"/>
                <a:ea typeface="Times New Roman"/>
              </a:rPr>
              <a:t> настоящих Правил.</a:t>
            </a:r>
          </a:p>
          <a:p>
            <a:pPr indent="0" algn="just">
              <a:spcAft>
                <a:spcPts val="0"/>
              </a:spcAft>
              <a:buNone/>
            </a:pPr>
            <a:endParaRPr lang="ru-RU" sz="1600" b="1" dirty="0" smtClean="0">
              <a:effectLst/>
              <a:latin typeface="Times New Roman CYR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sz="1800" b="1" dirty="0" smtClean="0">
                <a:effectLst/>
                <a:latin typeface="Times New Roman"/>
                <a:ea typeface="Times New Roman"/>
              </a:rPr>
              <a:t>75. </a:t>
            </a:r>
            <a:r>
              <a:rPr lang="ru-RU" sz="1800" b="1" u="sng" dirty="0" smtClean="0">
                <a:effectLst/>
                <a:latin typeface="Times New Roman"/>
                <a:ea typeface="Times New Roman"/>
              </a:rPr>
              <a:t>Работники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, </a:t>
            </a:r>
            <a:r>
              <a:rPr lang="ru-RU" sz="1800" b="1" i="1" dirty="0" smtClean="0">
                <a:effectLst/>
                <a:latin typeface="Times New Roman"/>
                <a:ea typeface="Times New Roman"/>
              </a:rPr>
              <a:t>входящие в </a:t>
            </a:r>
            <a:r>
              <a:rPr lang="ru-RU" sz="1800" b="1" i="1" u="sng" dirty="0" smtClean="0">
                <a:effectLst/>
                <a:latin typeface="Times New Roman"/>
                <a:ea typeface="Times New Roman"/>
              </a:rPr>
              <a:t>состав</a:t>
            </a:r>
            <a:r>
              <a:rPr lang="ru-RU" sz="1800" b="1" i="1" dirty="0" smtClean="0">
                <a:effectLst/>
                <a:latin typeface="Times New Roman"/>
                <a:ea typeface="Times New Roman"/>
              </a:rPr>
              <a:t> указанных </a:t>
            </a:r>
            <a:r>
              <a:rPr lang="ru-RU" sz="1800" b="1" i="1" u="sng" dirty="0" smtClean="0">
                <a:effectLst/>
                <a:latin typeface="Times New Roman"/>
                <a:ea typeface="Times New Roman"/>
              </a:rPr>
              <a:t>специализированных</a:t>
            </a:r>
            <a:r>
              <a:rPr lang="ru-RU" sz="1800" b="1" i="1" dirty="0" smtClean="0">
                <a:effectLst/>
                <a:latin typeface="Times New Roman"/>
                <a:ea typeface="Times New Roman"/>
              </a:rPr>
              <a:t> комиссий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1800" b="1" dirty="0" smtClean="0">
                <a:effectLst/>
                <a:latin typeface="Times New Roman"/>
                <a:ea typeface="Times New Roman"/>
              </a:rPr>
              <a:t>проходят обучение требованиям охраны труда 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по соответствующей </a:t>
            </a:r>
            <a:r>
              <a:rPr lang="ru-RU" sz="1800" b="1" dirty="0" smtClean="0">
                <a:effectLst/>
                <a:latin typeface="Times New Roman"/>
                <a:ea typeface="Times New Roman"/>
              </a:rPr>
              <a:t>программе обучения 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требованиям охраны труда, </a:t>
            </a:r>
            <a:r>
              <a:rPr lang="ru-RU" sz="1800" b="1" dirty="0" smtClean="0">
                <a:effectLst/>
                <a:latin typeface="Times New Roman"/>
                <a:ea typeface="Times New Roman"/>
              </a:rPr>
              <a:t>предусмотренной </a:t>
            </a:r>
            <a:r>
              <a:rPr lang="ru-RU" sz="1800" b="1" u="sng" strike="noStrike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  <a:hlinkClick r:id="" action="ppaction://hlinkfile"/>
              </a:rPr>
              <a:t>подпунктом "в" пункта 46</a:t>
            </a:r>
            <a:r>
              <a:rPr lang="ru-RU" sz="1800" b="1" u="sng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1800" b="1" dirty="0" smtClean="0">
                <a:effectLst/>
                <a:latin typeface="Times New Roman"/>
                <a:ea typeface="Times New Roman"/>
              </a:rPr>
              <a:t>настоящих Правил.</a:t>
            </a:r>
          </a:p>
          <a:p>
            <a:pPr indent="457200" algn="just">
              <a:spcAft>
                <a:spcPts val="0"/>
              </a:spcAft>
            </a:pPr>
            <a:endParaRPr lang="ru-RU" sz="1800" b="1" dirty="0">
              <a:latin typeface="Times New Roman"/>
              <a:ea typeface="Times New Roman"/>
            </a:endParaRPr>
          </a:p>
          <a:p>
            <a:pPr lvl="0" indent="457200" algn="just">
              <a:spcAft>
                <a:spcPts val="0"/>
              </a:spcAft>
              <a:buClr>
                <a:srgbClr val="F14124">
                  <a:lumMod val="75000"/>
                </a:srgbClr>
              </a:buClr>
            </a:pPr>
            <a:r>
              <a:rPr lang="ru-RU" sz="18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/>
                <a:ea typeface="Times New Roman"/>
              </a:rPr>
              <a:t>77. В организации допускается функционирование единой комиссии по проверке знания требований охраны труда работников</a:t>
            </a:r>
            <a:r>
              <a:rPr lang="ru-RU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/>
                <a:ea typeface="Times New Roman"/>
              </a:rPr>
              <a:t>, прошедших обучение по оказанию первой помощи пострадавшим, обучение по использованию (применению) средств индивидуальной защиты и обучение требованиям охраны труда (далее - единая комиссия). </a:t>
            </a:r>
            <a:r>
              <a:rPr lang="ru-RU" sz="18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/>
                <a:ea typeface="Times New Roman"/>
              </a:rPr>
              <a:t>При этом работники, входящие в состав единой комиссии</a:t>
            </a:r>
            <a:r>
              <a:rPr lang="ru-RU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/>
                <a:ea typeface="Times New Roman"/>
              </a:rPr>
              <a:t>, </a:t>
            </a:r>
            <a:r>
              <a:rPr lang="ru-RU" sz="18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/>
                <a:ea typeface="Times New Roman"/>
              </a:rPr>
              <a:t>проходят обучение в организации </a:t>
            </a:r>
            <a:r>
              <a:rPr lang="ru-RU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/>
                <a:ea typeface="Times New Roman"/>
              </a:rPr>
              <a:t>или у индивидуального предпринимателя, оказывающих услуги по обучению работодателей и работников вопросам охраны труда, </a:t>
            </a:r>
            <a:r>
              <a:rPr lang="ru-RU" sz="18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/>
                <a:ea typeface="Times New Roman"/>
              </a:rPr>
              <a:t>по всем программам обучения по охране труда, предусмотренным </a:t>
            </a:r>
            <a:r>
              <a:rPr lang="ru-RU" sz="18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/>
                <a:ea typeface="Times New Roman"/>
                <a:cs typeface="Times New Roman"/>
                <a:hlinkClick r:id="" action="ppaction://hlinkfile"/>
              </a:rPr>
              <a:t>пунктами 34</a:t>
            </a:r>
            <a:r>
              <a:rPr lang="ru-RU" sz="18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/>
                <a:ea typeface="Times New Roman"/>
              </a:rPr>
              <a:t>, </a:t>
            </a:r>
            <a:r>
              <a:rPr lang="ru-RU" sz="18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/>
                <a:ea typeface="Times New Roman"/>
                <a:cs typeface="Times New Roman"/>
                <a:hlinkClick r:id="" action="ppaction://hlinkfile"/>
              </a:rPr>
              <a:t>39</a:t>
            </a:r>
            <a:r>
              <a:rPr lang="ru-RU" sz="18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/>
                <a:ea typeface="Times New Roman"/>
              </a:rPr>
              <a:t> и </a:t>
            </a:r>
            <a:r>
              <a:rPr lang="ru-RU" sz="18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/>
                <a:ea typeface="Times New Roman"/>
                <a:cs typeface="Times New Roman"/>
                <a:hlinkClick r:id="" action="ppaction://hlinkfile"/>
              </a:rPr>
              <a:t>46</a:t>
            </a:r>
            <a:r>
              <a:rPr lang="ru-RU" sz="18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/>
                <a:ea typeface="Times New Roman"/>
              </a:rPr>
              <a:t> настоящих Правил.</a:t>
            </a:r>
            <a:endParaRPr lang="ru-RU" sz="1600" b="1" dirty="0">
              <a:solidFill>
                <a:prstClr val="black">
                  <a:lumMod val="75000"/>
                  <a:lumOff val="25000"/>
                </a:prstClr>
              </a:solidFill>
              <a:latin typeface="Times New Roman CYR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endParaRPr lang="ru-RU" sz="1600" b="1" dirty="0" smtClean="0">
              <a:effectLst/>
              <a:latin typeface="Times New Roman CYR"/>
              <a:ea typeface="Times New Roman"/>
            </a:endParaRPr>
          </a:p>
          <a:p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737664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 marL="107950" algn="just">
              <a:spcBef>
                <a:spcPts val="375"/>
              </a:spcBef>
              <a:spcAft>
                <a:spcPts val="0"/>
              </a:spcAft>
            </a:pPr>
            <a:r>
              <a:rPr lang="ru-RU" sz="1800" dirty="0">
                <a:solidFill>
                  <a:srgbClr val="353842"/>
                </a:solidFill>
                <a:latin typeface="Times New Roman"/>
                <a:ea typeface="Times New Roman"/>
              </a:rPr>
              <a:t> </a:t>
            </a:r>
            <a:endParaRPr lang="ru-RU" sz="1800" dirty="0" smtClean="0">
              <a:solidFill>
                <a:srgbClr val="353842"/>
              </a:solidFill>
              <a:latin typeface="Times New Roman"/>
              <a:ea typeface="Times New Roman"/>
            </a:endParaRPr>
          </a:p>
          <a:p>
            <a:pPr marL="107950" algn="just">
              <a:spcBef>
                <a:spcPts val="375"/>
              </a:spcBef>
              <a:spcAft>
                <a:spcPts val="0"/>
              </a:spcAft>
            </a:pPr>
            <a:endParaRPr lang="ru-RU" sz="1800" dirty="0">
              <a:solidFill>
                <a:srgbClr val="353842"/>
              </a:solidFill>
              <a:latin typeface="Times New Roman"/>
              <a:ea typeface="Times New Roman"/>
            </a:endParaRPr>
          </a:p>
          <a:p>
            <a:pPr marL="107950" algn="just">
              <a:spcBef>
                <a:spcPts val="375"/>
              </a:spcBef>
              <a:spcAft>
                <a:spcPts val="0"/>
              </a:spcAft>
            </a:pPr>
            <a:r>
              <a:rPr lang="ru-RU" sz="1800" b="1" dirty="0" smtClean="0">
                <a:solidFill>
                  <a:srgbClr val="353842"/>
                </a:solidFill>
                <a:latin typeface="Times New Roman"/>
                <a:ea typeface="Times New Roman"/>
              </a:rPr>
              <a:t>Положения </a:t>
            </a:r>
            <a:r>
              <a:rPr lang="ru-RU" sz="1800" b="1" dirty="0">
                <a:solidFill>
                  <a:srgbClr val="353842"/>
                </a:solidFill>
                <a:latin typeface="Times New Roman"/>
                <a:ea typeface="Times New Roman"/>
              </a:rPr>
              <a:t>пункта 78 </a:t>
            </a:r>
            <a:r>
              <a:rPr lang="ru-RU" sz="18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hlinkClick r:id="" action="ppaction://hlinkfile"/>
              </a:rPr>
              <a:t>применяются</a:t>
            </a:r>
            <a:r>
              <a:rPr lang="ru-RU" sz="1800" b="1" dirty="0">
                <a:solidFill>
                  <a:srgbClr val="353842"/>
                </a:solidFill>
                <a:latin typeface="Times New Roman"/>
                <a:ea typeface="Times New Roman"/>
              </a:rPr>
              <a:t> с 1 марта 2023 г.</a:t>
            </a:r>
            <a:endParaRPr lang="ru-RU" sz="1600" b="1" dirty="0">
              <a:solidFill>
                <a:srgbClr val="353842"/>
              </a:solidFill>
              <a:latin typeface="Times New Roman CYR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sz="1800" b="1" dirty="0">
                <a:latin typeface="Times New Roman"/>
                <a:ea typeface="Times New Roman"/>
              </a:rPr>
              <a:t>78. Проверка знания требований охраны труда руководителе</a:t>
            </a:r>
            <a:r>
              <a:rPr lang="ru-RU" sz="1800" dirty="0">
                <a:latin typeface="Times New Roman"/>
                <a:ea typeface="Times New Roman"/>
              </a:rPr>
              <a:t>й и специалистов органов исполнительной власти субъектов Российской Федерации в области охраны труда, руководителей и преподавателей организации или индивидуального предпринимателя, оказывающих услуги по обучению работодателей и работников вопросам охраны труда, которые принимают участие в работе комиссий по проверке знания требований охраны труда работников, в том числе специализированной комиссии и единой комиссии, </a:t>
            </a:r>
            <a:r>
              <a:rPr lang="ru-RU" sz="1800" b="1" dirty="0">
                <a:latin typeface="Times New Roman"/>
                <a:ea typeface="Times New Roman"/>
              </a:rPr>
              <a:t>руководителей подразделений по охране труда и специалистов в области охраны труда организаций</a:t>
            </a:r>
            <a:r>
              <a:rPr lang="ru-RU" sz="1800" dirty="0">
                <a:latin typeface="Times New Roman"/>
                <a:ea typeface="Times New Roman"/>
              </a:rPr>
              <a:t>, </a:t>
            </a:r>
            <a:r>
              <a:rPr lang="ru-RU" sz="1800" b="1" i="1" dirty="0">
                <a:latin typeface="Times New Roman"/>
                <a:ea typeface="Times New Roman"/>
              </a:rPr>
              <a:t>проводится с использованием единой общероссийской справочно-информационной системы</a:t>
            </a:r>
            <a:r>
              <a:rPr lang="ru-RU" sz="1800" dirty="0">
                <a:latin typeface="Times New Roman"/>
                <a:ea typeface="Times New Roman"/>
              </a:rPr>
              <a:t> по охране труда </a:t>
            </a:r>
            <a:r>
              <a:rPr lang="ru-RU" sz="1800" b="1" i="1" dirty="0">
                <a:latin typeface="Times New Roman"/>
                <a:ea typeface="Times New Roman"/>
              </a:rPr>
              <a:t>в информационно-телекоммуникационной сети "Интернет".</a:t>
            </a:r>
            <a:endParaRPr lang="ru-RU" sz="1600" b="1" i="1" dirty="0">
              <a:latin typeface="Times New Roman CYR"/>
              <a:ea typeface="Times New Roman"/>
            </a:endParaRPr>
          </a:p>
          <a:p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4600756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="" xmlns:p14="http://schemas.microsoft.com/office/powerpoint/2010/main" val="3636397301"/>
              </p:ext>
            </p:extLst>
          </p:nvPr>
        </p:nvGraphicFramePr>
        <p:xfrm>
          <a:off x="539554" y="548680"/>
          <a:ext cx="8136901" cy="5688632"/>
        </p:xfrm>
        <a:graphic>
          <a:graphicData uri="http://schemas.openxmlformats.org/drawingml/2006/table">
            <a:tbl>
              <a:tblPr firstRow="1" firstCol="1" bandRow="1"/>
              <a:tblGrid>
                <a:gridCol w="1627210"/>
                <a:gridCol w="1627210"/>
                <a:gridCol w="1627210"/>
                <a:gridCol w="1627210"/>
                <a:gridCol w="1628061"/>
              </a:tblGrid>
              <a:tr h="8751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/>
                          <a:ea typeface="Times New Roman"/>
                        </a:rPr>
                        <a:t>Вид комиссии</a:t>
                      </a:r>
                      <a:endParaRPr lang="ru-RU" sz="1100" dirty="0">
                        <a:effectLst/>
                        <a:latin typeface="Times New Roman CYR"/>
                        <a:ea typeface="Times New Roman"/>
                      </a:endParaRPr>
                    </a:p>
                  </a:txBody>
                  <a:tcPr marL="25060" marR="25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/>
                          <a:ea typeface="Times New Roman"/>
                        </a:rPr>
                        <a:t>Программа обучения работников, после которой комиссией проводится проверка знаний</a:t>
                      </a:r>
                      <a:endParaRPr lang="ru-RU" sz="1100" dirty="0">
                        <a:effectLst/>
                        <a:latin typeface="Times New Roman CYR"/>
                        <a:ea typeface="Times New Roman"/>
                      </a:endParaRPr>
                    </a:p>
                  </a:txBody>
                  <a:tcPr marL="25060" marR="250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/>
                          <a:ea typeface="Times New Roman"/>
                        </a:rPr>
                        <a:t>Состав комиссии</a:t>
                      </a:r>
                      <a:br>
                        <a:rPr lang="ru-RU" sz="1100" b="1" dirty="0">
                          <a:effectLst/>
                          <a:latin typeface="Times New Roman"/>
                          <a:ea typeface="Times New Roman"/>
                        </a:rPr>
                      </a:br>
                      <a:r>
                        <a:rPr lang="ru-RU" sz="1100" b="1" dirty="0">
                          <a:effectLst/>
                          <a:latin typeface="Times New Roman"/>
                          <a:ea typeface="Times New Roman"/>
                        </a:rPr>
                        <a:t>(в </a:t>
                      </a:r>
                      <a:r>
                        <a:rPr lang="ru-RU" sz="1100" b="1" dirty="0" err="1">
                          <a:effectLst/>
                          <a:latin typeface="Times New Roman"/>
                          <a:ea typeface="Times New Roman"/>
                        </a:rPr>
                        <a:t>т.ч</a:t>
                      </a:r>
                      <a:r>
                        <a:rPr lang="ru-RU" sz="1100" b="1" dirty="0">
                          <a:effectLst/>
                          <a:latin typeface="Times New Roman"/>
                          <a:ea typeface="Times New Roman"/>
                        </a:rPr>
                        <a:t>. количество ее членов)</a:t>
                      </a:r>
                      <a:endParaRPr lang="ru-RU" sz="1100" dirty="0">
                        <a:effectLst/>
                        <a:latin typeface="Times New Roman CYR"/>
                        <a:ea typeface="Times New Roman"/>
                      </a:endParaRPr>
                    </a:p>
                  </a:txBody>
                  <a:tcPr marL="25060" marR="250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Times New Roman"/>
                        </a:rPr>
                        <a:t>Требования к подготовке членов комиссии</a:t>
                      </a:r>
                      <a:endParaRPr lang="ru-RU" sz="1100">
                        <a:effectLst/>
                        <a:latin typeface="Times New Roman CYR"/>
                        <a:ea typeface="Times New Roman"/>
                      </a:endParaRPr>
                    </a:p>
                  </a:txBody>
                  <a:tcPr marL="25060" marR="250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Times New Roman"/>
                        </a:rPr>
                        <a:t>Где проходят обучение члены комиссии</a:t>
                      </a:r>
                      <a:endParaRPr lang="ru-RU" sz="1100">
                        <a:effectLst/>
                        <a:latin typeface="Times New Roman CYR"/>
                        <a:ea typeface="Times New Roman"/>
                      </a:endParaRPr>
                    </a:p>
                  </a:txBody>
                  <a:tcPr marL="25060" marR="250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1345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Times New Roman"/>
                        </a:rPr>
                        <a:t>"Обычная"</a:t>
                      </a:r>
                      <a:endParaRPr lang="ru-RU" sz="1100">
                        <a:effectLst/>
                        <a:latin typeface="Times New Roman CYR"/>
                        <a:ea typeface="Times New Roman"/>
                      </a:endParaRPr>
                    </a:p>
                  </a:txBody>
                  <a:tcPr marL="25060" marR="25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/>
                          <a:ea typeface="Times New Roman"/>
                        </a:rPr>
                        <a:t>а) Обучение по общим вопросам ОТ и функционирования СУОТ (</a:t>
                      </a:r>
                      <a:r>
                        <a:rPr lang="ru-RU" sz="1100" b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  <a:hlinkClick r:id="rId2"/>
                        </a:rPr>
                        <a:t>подп. "а" п. 46</a:t>
                      </a:r>
                      <a:r>
                        <a:rPr lang="ru-RU" sz="1100" b="1" dirty="0">
                          <a:effectLst/>
                          <a:latin typeface="Times New Roman"/>
                          <a:ea typeface="Times New Roman"/>
                        </a:rPr>
                        <a:t>)</a:t>
                      </a:r>
                      <a:endParaRPr lang="ru-RU" sz="1100" dirty="0">
                        <a:effectLst/>
                        <a:latin typeface="Times New Roman CYR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Times New Roman CYR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/>
                          <a:ea typeface="Times New Roman"/>
                        </a:rPr>
                        <a:t>б) Обучение безопасным методам и приемам выполнения работ при воздействии вредных и (или) опасных производственных факторов, источников опасности, идентифицированных в рамках СОУТ и оценки профессиональных рисков (</a:t>
                      </a:r>
                      <a:r>
                        <a:rPr lang="ru-RU" sz="1100" b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  <a:hlinkClick r:id="rId3"/>
                        </a:rPr>
                        <a:t>подп. "б" п. 46</a:t>
                      </a:r>
                      <a:r>
                        <a:rPr lang="ru-RU" sz="1100" b="1" dirty="0">
                          <a:effectLst/>
                          <a:latin typeface="Times New Roman"/>
                          <a:ea typeface="Times New Roman"/>
                        </a:rPr>
                        <a:t>)</a:t>
                      </a:r>
                      <a:endParaRPr lang="ru-RU" sz="1100" dirty="0">
                        <a:effectLst/>
                        <a:latin typeface="Times New Roman CYR"/>
                        <a:ea typeface="Times New Roman"/>
                      </a:endParaRPr>
                    </a:p>
                  </a:txBody>
                  <a:tcPr marL="25060" marR="25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/>
                          <a:ea typeface="Times New Roman"/>
                        </a:rPr>
                        <a:t>Не менее 3 человек:</a:t>
                      </a:r>
                      <a:endParaRPr lang="ru-RU" sz="1100" dirty="0">
                        <a:effectLst/>
                        <a:latin typeface="Times New Roman CYR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/>
                          <a:ea typeface="Times New Roman"/>
                        </a:rPr>
                        <a:t>- председатель;</a:t>
                      </a:r>
                      <a:endParaRPr lang="ru-RU" sz="1100" dirty="0">
                        <a:effectLst/>
                        <a:latin typeface="Times New Roman CYR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/>
                          <a:ea typeface="Times New Roman"/>
                        </a:rPr>
                        <a:t>- заместитель (заместители) председателя (при необходимости);</a:t>
                      </a:r>
                      <a:endParaRPr lang="ru-RU" sz="1100" dirty="0">
                        <a:effectLst/>
                        <a:latin typeface="Times New Roman CYR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/>
                          <a:ea typeface="Times New Roman"/>
                        </a:rPr>
                        <a:t>- члены комиссии.</a:t>
                      </a:r>
                      <a:endParaRPr lang="ru-RU" sz="1100" dirty="0">
                        <a:effectLst/>
                        <a:latin typeface="Times New Roman CYR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Times New Roman CYR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Примечание:</a:t>
                      </a:r>
                      <a:r>
                        <a:rPr lang="ru-RU" sz="1100" b="1" dirty="0">
                          <a:effectLst/>
                          <a:latin typeface="Times New Roman"/>
                          <a:ea typeface="Times New Roman"/>
                        </a:rPr>
                        <a:t> в состав комиссии могут включаться:</a:t>
                      </a:r>
                      <a:endParaRPr lang="ru-RU" sz="1100" dirty="0">
                        <a:effectLst/>
                        <a:latin typeface="Times New Roman CYR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/>
                          <a:ea typeface="Times New Roman"/>
                        </a:rPr>
                        <a:t>- руководители и специалисты структурных подразделений;</a:t>
                      </a:r>
                      <a:endParaRPr lang="ru-RU" sz="1100" dirty="0">
                        <a:effectLst/>
                        <a:latin typeface="Times New Roman CYR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/>
                          <a:ea typeface="Times New Roman"/>
                        </a:rPr>
                        <a:t>- руководители и специалисты служб ОТ;</a:t>
                      </a:r>
                      <a:endParaRPr lang="ru-RU" sz="1100" dirty="0">
                        <a:effectLst/>
                        <a:latin typeface="Times New Roman CYR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/>
                          <a:ea typeface="Times New Roman"/>
                        </a:rPr>
                        <a:t>- лица, проводящие обучение по ОТ;</a:t>
                      </a:r>
                      <a:endParaRPr lang="ru-RU" sz="1100" dirty="0">
                        <a:effectLst/>
                        <a:latin typeface="Times New Roman CYR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/>
                          <a:ea typeface="Times New Roman"/>
                        </a:rPr>
                        <a:t>- представители выборного профсоюзного органа, в том числе уполномоченные (доверенные) лица по ОТ профессиональных союзов (по согласованию)</a:t>
                      </a:r>
                      <a:endParaRPr lang="ru-RU" sz="1100" dirty="0">
                        <a:effectLst/>
                        <a:latin typeface="Times New Roman CYR"/>
                        <a:ea typeface="Times New Roman"/>
                      </a:endParaRPr>
                    </a:p>
                  </a:txBody>
                  <a:tcPr marL="25060" marR="25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/>
                          <a:ea typeface="Times New Roman"/>
                        </a:rPr>
                        <a:t>Проходят обучение по программам обучения требованиям ОТ, предусмотренным </a:t>
                      </a:r>
                      <a:r>
                        <a:rPr lang="ru-RU" sz="1100" b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  <a:hlinkClick r:id="rId2"/>
                        </a:rPr>
                        <a:t>подп. "а"</a:t>
                      </a:r>
                      <a:r>
                        <a:rPr lang="ru-RU" sz="1100" b="1" dirty="0">
                          <a:effectLst/>
                          <a:latin typeface="Times New Roman"/>
                          <a:ea typeface="Times New Roman"/>
                        </a:rPr>
                        <a:t> и </a:t>
                      </a:r>
                      <a:r>
                        <a:rPr lang="ru-RU" sz="1100" b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  <a:hlinkClick r:id="rId3"/>
                        </a:rPr>
                        <a:t>"б" п. 46</a:t>
                      </a:r>
                      <a:r>
                        <a:rPr lang="ru-RU" sz="1100" b="1" dirty="0">
                          <a:effectLst/>
                          <a:latin typeface="Times New Roman"/>
                          <a:ea typeface="Times New Roman"/>
                        </a:rPr>
                        <a:t> Правил N 2464.</a:t>
                      </a:r>
                      <a:endParaRPr lang="ru-RU" sz="1100" dirty="0">
                        <a:effectLst/>
                        <a:latin typeface="Times New Roman CYR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Times New Roman CYR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Примечание:</a:t>
                      </a:r>
                      <a:r>
                        <a:rPr lang="ru-RU" sz="1100" b="1" dirty="0">
                          <a:effectLst/>
                          <a:latin typeface="Times New Roman"/>
                          <a:ea typeface="Times New Roman"/>
                        </a:rPr>
                        <a:t> Если в программы обучения работников требованиям ОТ включаются темы по организации оказания первой помощи (либо эти программы объединены), на наш взгляд, в программу подготовки членов </a:t>
                      </a:r>
                      <a:r>
                        <a:rPr lang="ru-RU" sz="1100" b="1" dirty="0" err="1">
                          <a:effectLst/>
                          <a:latin typeface="Times New Roman"/>
                          <a:ea typeface="Times New Roman"/>
                        </a:rPr>
                        <a:t>комисси</a:t>
                      </a:r>
                      <a:r>
                        <a:rPr lang="ru-RU" sz="1100" b="1" dirty="0">
                          <a:effectLst/>
                          <a:latin typeface="Times New Roman"/>
                          <a:ea typeface="Times New Roman"/>
                        </a:rPr>
                        <a:t> также должен быть включен указанный модуль; либо они должны пройти отдельное обучение по данному направлению в соответствии с </a:t>
                      </a:r>
                      <a:r>
                        <a:rPr lang="ru-RU" sz="1100" b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  <a:hlinkClick r:id="rId4"/>
                        </a:rPr>
                        <a:t>п. 34</a:t>
                      </a:r>
                      <a:r>
                        <a:rPr lang="ru-RU" sz="1100" b="1" dirty="0">
                          <a:effectLst/>
                          <a:latin typeface="Times New Roman"/>
                          <a:ea typeface="Times New Roman"/>
                        </a:rPr>
                        <a:t> Правил N 2464</a:t>
                      </a:r>
                      <a:endParaRPr lang="ru-RU" sz="1100" dirty="0">
                        <a:effectLst/>
                        <a:latin typeface="Times New Roman CYR"/>
                        <a:ea typeface="Times New Roman"/>
                      </a:endParaRPr>
                    </a:p>
                  </a:txBody>
                  <a:tcPr marL="25060" marR="25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/>
                          <a:ea typeface="Times New Roman"/>
                        </a:rPr>
                        <a:t>В организации или у индивидуального предпринимателя, оказывающих услуги по обучению работодателей и работников вопросам охраны труда</a:t>
                      </a:r>
                      <a:endParaRPr lang="ru-RU" sz="1100" dirty="0">
                        <a:effectLst/>
                        <a:latin typeface="Times New Roman CYR"/>
                        <a:ea typeface="Times New Roman"/>
                      </a:endParaRPr>
                    </a:p>
                  </a:txBody>
                  <a:tcPr marL="25060" marR="250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05796887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="" xmlns:p14="http://schemas.microsoft.com/office/powerpoint/2010/main" val="444248070"/>
              </p:ext>
            </p:extLst>
          </p:nvPr>
        </p:nvGraphicFramePr>
        <p:xfrm>
          <a:off x="683569" y="731838"/>
          <a:ext cx="7776862" cy="5505450"/>
        </p:xfrm>
        <a:graphic>
          <a:graphicData uri="http://schemas.openxmlformats.org/drawingml/2006/table">
            <a:tbl>
              <a:tblPr firstRow="1" firstCol="1" bandRow="1"/>
              <a:tblGrid>
                <a:gridCol w="1583777"/>
                <a:gridCol w="1620479"/>
                <a:gridCol w="1566223"/>
                <a:gridCol w="1495213"/>
                <a:gridCol w="1511170"/>
              </a:tblGrid>
              <a:tr h="55054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</a:rPr>
                        <a:t>Специализированная</a:t>
                      </a:r>
                      <a:endParaRPr lang="ru-RU" sz="1000" dirty="0">
                        <a:effectLst/>
                        <a:latin typeface="Times New Roman CYR"/>
                        <a:ea typeface="Times New Roman"/>
                      </a:endParaRPr>
                    </a:p>
                  </a:txBody>
                  <a:tcPr marL="47957" marR="479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</a:rPr>
                        <a:t>а) Обучение безопасным методам и приемам выполнения работ повышенной опасности, к которым предъявляются дополнительные требования в соответствии с НПА, содержащими государственные нормативные требования ОТ (</a:t>
                      </a:r>
                      <a:r>
                        <a:rPr lang="ru-RU" sz="1000" b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  <a:hlinkClick r:id="rId2"/>
                        </a:rPr>
                        <a:t>подп. "в" п. 46 </a:t>
                      </a: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</a:rPr>
                        <a:t>)</a:t>
                      </a:r>
                      <a:endParaRPr lang="ru-RU" sz="1000" dirty="0">
                        <a:effectLst/>
                        <a:latin typeface="Times New Roman CYR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</a:rPr>
                        <a:t>б) Обучение по программам оказанию первой помощи пострадавшим и (или) использованию (применению) СИЗ в случае организации самостоятельного (без объединения с обучением требованиям охраны труда) обучения работников</a:t>
                      </a:r>
                      <a:endParaRPr lang="ru-RU" sz="1000" dirty="0">
                        <a:effectLst/>
                        <a:latin typeface="Times New Roman CYR"/>
                        <a:ea typeface="Times New Roman"/>
                      </a:endParaRPr>
                    </a:p>
                  </a:txBody>
                  <a:tcPr marL="47957" marR="479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 менее 3 человек: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председатель;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заместитель (заместители) председателя (при необходимости);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члены комиссии.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Примечание: в состав комиссии могут включаться: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руководители и специалисты структурных подразделений;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руководители и специалисты служб ОТ;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лица, проводящие обучение по ОТ;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</a:rPr>
                        <a:t>- представители выборного профсоюзного органа, в том числе уполномоченные (доверенные) лица по ОТ профессиональных союзов (по согласованию)</a:t>
                      </a:r>
                      <a:endParaRPr lang="ru-RU" sz="1000" dirty="0">
                        <a:effectLst/>
                        <a:latin typeface="Times New Roman CYR"/>
                        <a:ea typeface="Times New Roman"/>
                      </a:endParaRPr>
                    </a:p>
                  </a:txBody>
                  <a:tcPr marL="47957" marR="479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</a:rPr>
                        <a:t>Проходят обучение требованиям охраны труда по соответствующей программе обучения, предусмотренной </a:t>
                      </a:r>
                      <a:r>
                        <a:rPr lang="ru-RU" sz="1000" b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  <a:hlinkClick r:id="rId2"/>
                        </a:rPr>
                        <a:t>подп. "в" п. 46</a:t>
                      </a: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  <a:endParaRPr lang="ru-RU" sz="1000" dirty="0">
                        <a:effectLst/>
                        <a:latin typeface="Times New Roman CYR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 dirty="0">
                        <a:effectLst/>
                        <a:latin typeface="Times New Roman CYR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 dirty="0">
                        <a:effectLst/>
                        <a:latin typeface="Times New Roman CYR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 dirty="0">
                        <a:effectLst/>
                        <a:latin typeface="Times New Roman CYR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 dirty="0">
                        <a:effectLst/>
                        <a:latin typeface="Times New Roman CYR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 dirty="0">
                        <a:effectLst/>
                        <a:latin typeface="Times New Roman CYR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 dirty="0">
                        <a:effectLst/>
                        <a:latin typeface="Times New Roman CYR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</a:rPr>
                        <a:t>Проходят обучение по соответствующим специализации комиссии программам, предусмотренным </a:t>
                      </a:r>
                      <a:r>
                        <a:rPr lang="ru-RU" sz="1000" b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  <a:hlinkClick r:id="rId3"/>
                        </a:rPr>
                        <a:t>п. 34 </a:t>
                      </a: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</a:rPr>
                        <a:t>(обучение по оказанию первой помощи) и </a:t>
                      </a:r>
                      <a:r>
                        <a:rPr lang="ru-RU" sz="1000" b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  <a:hlinkClick r:id="rId4"/>
                        </a:rPr>
                        <a:t>п. 38 </a:t>
                      </a: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</a:rPr>
                        <a:t>(обучение по использованию (применению) СИЗ) Правил N 2464</a:t>
                      </a:r>
                      <a:endParaRPr lang="ru-RU" sz="1000" dirty="0">
                        <a:effectLst/>
                        <a:latin typeface="Times New Roman CYR"/>
                        <a:ea typeface="Times New Roman"/>
                      </a:endParaRPr>
                    </a:p>
                  </a:txBody>
                  <a:tcPr marL="47957" marR="479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</a:rPr>
                        <a:t>В организации или у индивидуального предпринимателя, оказывающих услуги по обучению работодателей и работников вопросам охраны труда</a:t>
                      </a:r>
                      <a:endParaRPr lang="ru-RU" sz="1000" dirty="0">
                        <a:effectLst/>
                        <a:latin typeface="Times New Roman CYR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 dirty="0">
                        <a:effectLst/>
                        <a:latin typeface="Times New Roman CYR"/>
                        <a:ea typeface="Times New Roman"/>
                      </a:endParaRPr>
                    </a:p>
                  </a:txBody>
                  <a:tcPr marL="47957" marR="479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21124382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="" xmlns:p14="http://schemas.microsoft.com/office/powerpoint/2010/main" val="361827923"/>
              </p:ext>
            </p:extLst>
          </p:nvPr>
        </p:nvGraphicFramePr>
        <p:xfrm>
          <a:off x="683567" y="731838"/>
          <a:ext cx="7848873" cy="5360987"/>
        </p:xfrm>
        <a:graphic>
          <a:graphicData uri="http://schemas.openxmlformats.org/drawingml/2006/table">
            <a:tbl>
              <a:tblPr firstRow="1" firstCol="1" bandRow="1"/>
              <a:tblGrid>
                <a:gridCol w="1598442"/>
                <a:gridCol w="1635484"/>
                <a:gridCol w="1580727"/>
                <a:gridCol w="1509058"/>
                <a:gridCol w="1525162"/>
              </a:tblGrid>
              <a:tr h="536098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</a:rPr>
                        <a:t>Единая комиссия</a:t>
                      </a:r>
                      <a:endParaRPr lang="ru-RU" sz="1000" dirty="0">
                        <a:effectLst/>
                        <a:latin typeface="Times New Roman CYR"/>
                        <a:ea typeface="Times New Roman"/>
                      </a:endParaRPr>
                    </a:p>
                  </a:txBody>
                  <a:tcPr marL="51365" marR="513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</a:rPr>
                        <a:t>Обучение по программам:</a:t>
                      </a:r>
                      <a:endParaRPr lang="ru-RU" sz="1000" dirty="0">
                        <a:effectLst/>
                        <a:latin typeface="Times New Roman CYR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</a:rPr>
                        <a:t>а) оказанию первой помощи пострадавшим;</a:t>
                      </a:r>
                      <a:endParaRPr lang="ru-RU" sz="1000" dirty="0">
                        <a:effectLst/>
                        <a:latin typeface="Times New Roman CYR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</a:rPr>
                        <a:t>б) по использованию (применению) СИЗ;</a:t>
                      </a:r>
                      <a:endParaRPr lang="ru-RU" sz="1000" dirty="0">
                        <a:effectLst/>
                        <a:latin typeface="Times New Roman CYR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</a:rPr>
                        <a:t>в) обучение требованиям охраны труда</a:t>
                      </a:r>
                      <a:endParaRPr lang="ru-RU" sz="1000" dirty="0">
                        <a:effectLst/>
                        <a:latin typeface="Times New Roman CYR"/>
                        <a:ea typeface="Times New Roman"/>
                      </a:endParaRPr>
                    </a:p>
                  </a:txBody>
                  <a:tcPr marL="51365" marR="513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kumimoji="0" lang="ru-R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Не менее 3 человек:</a:t>
                      </a:r>
                      <a:endParaRPr kumimoji="0" lang="ru-RU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 CYR"/>
                        <a:ea typeface="Times New Roman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- председатель;</a:t>
                      </a:r>
                      <a:endParaRPr kumimoji="0" lang="ru-RU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 CYR"/>
                        <a:ea typeface="Times New Roman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- заместитель (заместители) председателя (при необходимости);</a:t>
                      </a:r>
                      <a:endParaRPr kumimoji="0" lang="ru-RU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 CYR"/>
                        <a:ea typeface="Times New Roman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- члены комиссии.</a:t>
                      </a:r>
                      <a:endParaRPr kumimoji="0" lang="ru-RU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 CYR"/>
                        <a:ea typeface="Times New Roman"/>
                        <a:cs typeface="+mn-cs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 </a:t>
                      </a:r>
                      <a:endParaRPr kumimoji="0" lang="ru-RU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 CYR"/>
                        <a:ea typeface="Times New Roman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Примечание:</a:t>
                      </a:r>
                      <a:r>
                        <a:rPr kumimoji="0" lang="ru-R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 в состав комиссии могут включаться:</a:t>
                      </a:r>
                      <a:endParaRPr kumimoji="0" lang="ru-RU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 CYR"/>
                        <a:ea typeface="Times New Roman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- руководители и специалисты структурных подразделений;</a:t>
                      </a:r>
                      <a:endParaRPr kumimoji="0" lang="ru-RU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 CYR"/>
                        <a:ea typeface="Times New Roman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- руководители и специалисты служб ОТ;</a:t>
                      </a:r>
                      <a:endParaRPr kumimoji="0" lang="ru-RU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 CYR"/>
                        <a:ea typeface="Times New Roman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- лица, проводящие обучение по ОТ;</a:t>
                      </a:r>
                      <a:endParaRPr kumimoji="0" lang="ru-RU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 CYR"/>
                        <a:ea typeface="Times New Roman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- представители выборного профсоюзного органа, в том числе уполномоченные (доверенные) лица по ОТ профессиональных союзов (по согласованию)</a:t>
                      </a:r>
                      <a:endParaRPr kumimoji="0" lang="ru-RU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 CYR"/>
                        <a:ea typeface="Times New Roman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 CYR"/>
                        <a:ea typeface="Times New Roman"/>
                      </a:endParaRPr>
                    </a:p>
                  </a:txBody>
                  <a:tcPr marL="51365" marR="513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</a:rPr>
                        <a:t>Проходят обучение по всем программам обучения по охране труда, предусмотренным </a:t>
                      </a:r>
                      <a:r>
                        <a:rPr lang="ru-RU" sz="1000" b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  <a:hlinkClick r:id="rId2"/>
                        </a:rPr>
                        <a:t>п. 34</a:t>
                      </a: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ru-RU" sz="1000" b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  <a:hlinkClick r:id="rId3"/>
                        </a:rPr>
                        <a:t>39</a:t>
                      </a: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</a:rPr>
                        <a:t> и </a:t>
                      </a:r>
                      <a:r>
                        <a:rPr lang="ru-RU" sz="1000" b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  <a:hlinkClick r:id="rId4"/>
                        </a:rPr>
                        <a:t>46</a:t>
                      </a: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</a:rPr>
                        <a:t> Правил N 2464</a:t>
                      </a:r>
                      <a:endParaRPr lang="ru-RU" sz="1000" dirty="0">
                        <a:effectLst/>
                        <a:latin typeface="Times New Roman CYR"/>
                        <a:ea typeface="Times New Roman"/>
                      </a:endParaRPr>
                    </a:p>
                  </a:txBody>
                  <a:tcPr marL="51365" marR="513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</a:rPr>
                        <a:t>В организации или у индивидуального предпринимателя, оказывающих услуги по обучению работодателей и работников вопросам охраны труда</a:t>
                      </a:r>
                      <a:endParaRPr lang="ru-RU" sz="1000" dirty="0">
                        <a:effectLst/>
                        <a:latin typeface="Times New Roman CYR"/>
                        <a:ea typeface="Times New Roman"/>
                      </a:endParaRPr>
                    </a:p>
                  </a:txBody>
                  <a:tcPr marL="51365" marR="513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48612564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="" xmlns:p14="http://schemas.microsoft.com/office/powerpoint/2010/main" val="2630914220"/>
              </p:ext>
            </p:extLst>
          </p:nvPr>
        </p:nvGraphicFramePr>
        <p:xfrm>
          <a:off x="395537" y="404663"/>
          <a:ext cx="8424936" cy="6401139"/>
        </p:xfrm>
        <a:graphic>
          <a:graphicData uri="http://schemas.openxmlformats.org/drawingml/2006/table">
            <a:tbl>
              <a:tblPr/>
              <a:tblGrid>
                <a:gridCol w="936103"/>
                <a:gridCol w="1944216"/>
                <a:gridCol w="1872208"/>
                <a:gridCol w="1975670"/>
                <a:gridCol w="1696739"/>
              </a:tblGrid>
              <a:tr h="4261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Times New Roman"/>
                          <a:ea typeface="Times New Roman"/>
                        </a:rPr>
                        <a:t>Вид комиссии</a:t>
                      </a:r>
                      <a:endParaRPr lang="ru-RU" sz="800" dirty="0">
                        <a:effectLst/>
                        <a:latin typeface="Times New Roman CYR"/>
                        <a:ea typeface="Times New Roman"/>
                      </a:endParaRPr>
                    </a:p>
                  </a:txBody>
                  <a:tcPr marL="11682" marR="116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Times New Roman"/>
                          <a:ea typeface="Times New Roman"/>
                        </a:rPr>
                        <a:t>Программа обучения работников, после которой комиссией проводится проверка знаний</a:t>
                      </a:r>
                      <a:endParaRPr lang="ru-RU" sz="800" dirty="0">
                        <a:effectLst/>
                        <a:latin typeface="Times New Roman CYR"/>
                        <a:ea typeface="Times New Roman"/>
                      </a:endParaRPr>
                    </a:p>
                  </a:txBody>
                  <a:tcPr marL="11682" marR="116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Times New Roman"/>
                          <a:ea typeface="Times New Roman"/>
                        </a:rPr>
                        <a:t>Состав комиссии</a:t>
                      </a:r>
                      <a:br>
                        <a:rPr lang="ru-RU" sz="800" b="1" dirty="0">
                          <a:effectLst/>
                          <a:latin typeface="Times New Roman"/>
                          <a:ea typeface="Times New Roman"/>
                        </a:rPr>
                      </a:br>
                      <a:r>
                        <a:rPr lang="ru-RU" sz="800" b="1" dirty="0">
                          <a:effectLst/>
                          <a:latin typeface="Times New Roman"/>
                          <a:ea typeface="Times New Roman"/>
                        </a:rPr>
                        <a:t>(в </a:t>
                      </a:r>
                      <a:r>
                        <a:rPr lang="ru-RU" sz="800" b="1" dirty="0" err="1">
                          <a:effectLst/>
                          <a:latin typeface="Times New Roman"/>
                          <a:ea typeface="Times New Roman"/>
                        </a:rPr>
                        <a:t>т.ч</a:t>
                      </a:r>
                      <a:r>
                        <a:rPr lang="ru-RU" sz="800" b="1" dirty="0">
                          <a:effectLst/>
                          <a:latin typeface="Times New Roman"/>
                          <a:ea typeface="Times New Roman"/>
                        </a:rPr>
                        <a:t>. количество ее членов)</a:t>
                      </a:r>
                      <a:endParaRPr lang="ru-RU" sz="800" dirty="0">
                        <a:effectLst/>
                        <a:latin typeface="Times New Roman CYR"/>
                        <a:ea typeface="Times New Roman"/>
                      </a:endParaRPr>
                    </a:p>
                  </a:txBody>
                  <a:tcPr marL="11682" marR="116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Times New Roman"/>
                          <a:ea typeface="Times New Roman"/>
                        </a:rPr>
                        <a:t>Требования к подготовке членов комиссии</a:t>
                      </a:r>
                      <a:endParaRPr lang="ru-RU" sz="800" dirty="0">
                        <a:effectLst/>
                        <a:latin typeface="Times New Roman CYR"/>
                        <a:ea typeface="Times New Roman"/>
                      </a:endParaRPr>
                    </a:p>
                  </a:txBody>
                  <a:tcPr marL="11682" marR="116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Times New Roman"/>
                          <a:ea typeface="Times New Roman"/>
                        </a:rPr>
                        <a:t>Где проходят обучение члены комиссии</a:t>
                      </a:r>
                      <a:endParaRPr lang="ru-RU" sz="800" dirty="0">
                        <a:effectLst/>
                        <a:latin typeface="Times New Roman CYR"/>
                        <a:ea typeface="Times New Roman"/>
                      </a:endParaRPr>
                    </a:p>
                  </a:txBody>
                  <a:tcPr marL="11682" marR="116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578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/>
                          <a:ea typeface="Times New Roman"/>
                        </a:rPr>
                        <a:t>"Обычная"</a:t>
                      </a:r>
                      <a:endParaRPr lang="ru-RU" sz="800">
                        <a:effectLst/>
                        <a:latin typeface="Times New Roman CYR"/>
                        <a:ea typeface="Times New Roman"/>
                      </a:endParaRPr>
                    </a:p>
                  </a:txBody>
                  <a:tcPr marL="11682" marR="116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Times New Roman"/>
                          <a:ea typeface="Times New Roman"/>
                        </a:rPr>
                        <a:t>а) Обучение по общим вопросам ОТ и функционирования СУОТ (</a:t>
                      </a:r>
                      <a:r>
                        <a:rPr lang="ru-RU" sz="800" b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  <a:hlinkClick r:id="rId2"/>
                        </a:rPr>
                        <a:t>подп. "а" п. 46</a:t>
                      </a:r>
                      <a:r>
                        <a:rPr lang="ru-RU" sz="800" b="1" dirty="0">
                          <a:effectLst/>
                          <a:latin typeface="Times New Roman"/>
                          <a:ea typeface="Times New Roman"/>
                        </a:rPr>
                        <a:t>)</a:t>
                      </a:r>
                      <a:endParaRPr lang="ru-RU" sz="800" dirty="0">
                        <a:effectLst/>
                        <a:latin typeface="Times New Roman CYR"/>
                        <a:ea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800" dirty="0">
                        <a:effectLst/>
                        <a:latin typeface="Times New Roman CYR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Times New Roman"/>
                          <a:ea typeface="Times New Roman"/>
                        </a:rPr>
                        <a:t>б) Обучение безопасным методам и приемам выполнения работ при воздействии вредных и (или) опасных производственных факторов, источников опасности, идентифицированных в рамках СОУТ и оценки профессиональных рисков (</a:t>
                      </a:r>
                      <a:r>
                        <a:rPr lang="ru-RU" sz="800" b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  <a:hlinkClick r:id="rId3"/>
                        </a:rPr>
                        <a:t>подп. "б" п. 46</a:t>
                      </a:r>
                      <a:r>
                        <a:rPr lang="ru-RU" sz="800" b="1" dirty="0">
                          <a:effectLst/>
                          <a:latin typeface="Times New Roman"/>
                          <a:ea typeface="Times New Roman"/>
                        </a:rPr>
                        <a:t>)</a:t>
                      </a:r>
                      <a:endParaRPr lang="ru-RU" sz="800" dirty="0">
                        <a:effectLst/>
                        <a:latin typeface="Times New Roman CYR"/>
                        <a:ea typeface="Times New Roman"/>
                      </a:endParaRPr>
                    </a:p>
                  </a:txBody>
                  <a:tcPr marL="11682" marR="116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Times New Roman"/>
                          <a:ea typeface="Times New Roman"/>
                        </a:rPr>
                        <a:t>Не менее 3 человек:</a:t>
                      </a:r>
                      <a:endParaRPr lang="ru-RU" sz="800" dirty="0">
                        <a:effectLst/>
                        <a:latin typeface="Times New Roman CYR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Times New Roman"/>
                          <a:ea typeface="Times New Roman"/>
                        </a:rPr>
                        <a:t>- председатель;</a:t>
                      </a:r>
                      <a:endParaRPr lang="ru-RU" sz="800" dirty="0">
                        <a:effectLst/>
                        <a:latin typeface="Times New Roman CYR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Times New Roman"/>
                          <a:ea typeface="Times New Roman"/>
                        </a:rPr>
                        <a:t>- заместитель (заместители) председателя (при необходимости);</a:t>
                      </a:r>
                      <a:endParaRPr lang="ru-RU" sz="800" dirty="0">
                        <a:effectLst/>
                        <a:latin typeface="Times New Roman CYR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Times New Roman"/>
                          <a:ea typeface="Times New Roman"/>
                        </a:rPr>
                        <a:t>- члены комиссии.</a:t>
                      </a:r>
                      <a:endParaRPr lang="ru-RU" sz="800" dirty="0">
                        <a:effectLst/>
                        <a:latin typeface="Times New Roman CYR"/>
                        <a:ea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800" dirty="0">
                        <a:effectLst/>
                        <a:latin typeface="Times New Roman CYR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 CYR"/>
                        </a:rPr>
                        <a:t>Примечание:</a:t>
                      </a:r>
                      <a:r>
                        <a:rPr lang="ru-RU" sz="800" b="1" dirty="0">
                          <a:effectLst/>
                          <a:latin typeface="Times New Roman"/>
                          <a:ea typeface="Times New Roman"/>
                        </a:rPr>
                        <a:t> в состав комиссии могут включаться:</a:t>
                      </a:r>
                      <a:endParaRPr lang="ru-RU" sz="800" dirty="0">
                        <a:effectLst/>
                        <a:latin typeface="Times New Roman CYR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Times New Roman"/>
                          <a:ea typeface="Times New Roman"/>
                        </a:rPr>
                        <a:t>- руководители и специалисты структурных подразделений;</a:t>
                      </a:r>
                      <a:endParaRPr lang="ru-RU" sz="800" dirty="0">
                        <a:effectLst/>
                        <a:latin typeface="Times New Roman CYR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Times New Roman"/>
                          <a:ea typeface="Times New Roman"/>
                        </a:rPr>
                        <a:t>- руководители и специалисты служб ОТ;</a:t>
                      </a:r>
                      <a:endParaRPr lang="ru-RU" sz="800" dirty="0">
                        <a:effectLst/>
                        <a:latin typeface="Times New Roman CYR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Times New Roman"/>
                          <a:ea typeface="Times New Roman"/>
                        </a:rPr>
                        <a:t>- лица, проводящие обучение по ОТ;</a:t>
                      </a:r>
                      <a:endParaRPr lang="ru-RU" sz="800" dirty="0">
                        <a:effectLst/>
                        <a:latin typeface="Times New Roman CYR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Times New Roman"/>
                          <a:ea typeface="Times New Roman"/>
                        </a:rPr>
                        <a:t>- представители выборного профсоюзного органа, в том числе уполномоченные (доверенные) лица по ОТ профессиональных союзов (по согласованию)</a:t>
                      </a:r>
                      <a:endParaRPr lang="ru-RU" sz="800" dirty="0">
                        <a:effectLst/>
                        <a:latin typeface="Times New Roman CYR"/>
                        <a:ea typeface="Times New Roman"/>
                      </a:endParaRPr>
                    </a:p>
                  </a:txBody>
                  <a:tcPr marL="11682" marR="116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Times New Roman"/>
                          <a:ea typeface="Times New Roman"/>
                        </a:rPr>
                        <a:t>Проходят обучение по программам обучения требованиям ОТ, предусмотренным </a:t>
                      </a:r>
                      <a:r>
                        <a:rPr lang="ru-RU" sz="800" b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  <a:hlinkClick r:id="rId2"/>
                        </a:rPr>
                        <a:t>подп. "а"</a:t>
                      </a:r>
                      <a:r>
                        <a:rPr lang="ru-RU" sz="800" b="1" dirty="0">
                          <a:effectLst/>
                          <a:latin typeface="Times New Roman"/>
                          <a:ea typeface="Times New Roman"/>
                        </a:rPr>
                        <a:t> и </a:t>
                      </a:r>
                      <a:r>
                        <a:rPr lang="ru-RU" sz="800" b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  <a:hlinkClick r:id="rId3"/>
                        </a:rPr>
                        <a:t>"б" п. 46</a:t>
                      </a:r>
                      <a:r>
                        <a:rPr lang="ru-RU" sz="800" b="1" dirty="0">
                          <a:effectLst/>
                          <a:latin typeface="Times New Roman"/>
                          <a:ea typeface="Times New Roman"/>
                        </a:rPr>
                        <a:t> Правил N 2464.</a:t>
                      </a:r>
                      <a:endParaRPr lang="ru-RU" sz="800" dirty="0">
                        <a:effectLst/>
                        <a:latin typeface="Times New Roman CYR"/>
                        <a:ea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800" dirty="0">
                        <a:effectLst/>
                        <a:latin typeface="Times New Roman CYR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 CYR"/>
                        </a:rPr>
                        <a:t>Примечание:</a:t>
                      </a:r>
                      <a:r>
                        <a:rPr lang="ru-RU" sz="800" b="1" dirty="0">
                          <a:effectLst/>
                          <a:latin typeface="Times New Roman"/>
                          <a:ea typeface="Times New Roman"/>
                        </a:rPr>
                        <a:t> Если в программы обучения работников требованиям ОТ включаются темы по организации оказания первой помощи (либо эти программы объединены), на наш взгляд, в программу подготовки членов </a:t>
                      </a:r>
                      <a:r>
                        <a:rPr lang="ru-RU" sz="800" b="1" dirty="0" err="1">
                          <a:effectLst/>
                          <a:latin typeface="Times New Roman"/>
                          <a:ea typeface="Times New Roman"/>
                        </a:rPr>
                        <a:t>комисси</a:t>
                      </a:r>
                      <a:r>
                        <a:rPr lang="ru-RU" sz="800" b="1" dirty="0">
                          <a:effectLst/>
                          <a:latin typeface="Times New Roman"/>
                          <a:ea typeface="Times New Roman"/>
                        </a:rPr>
                        <a:t> также должен быть включен указанный модуль; либо они должны пройти отдельное обучение по данному направлению в соответствии с </a:t>
                      </a:r>
                      <a:r>
                        <a:rPr lang="ru-RU" sz="800" b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  <a:hlinkClick r:id="rId4"/>
                        </a:rPr>
                        <a:t>п. 34</a:t>
                      </a:r>
                      <a:r>
                        <a:rPr lang="ru-RU" sz="800" b="1" dirty="0">
                          <a:effectLst/>
                          <a:latin typeface="Times New Roman"/>
                          <a:ea typeface="Times New Roman"/>
                        </a:rPr>
                        <a:t> Правил N 2464</a:t>
                      </a:r>
                      <a:endParaRPr lang="ru-RU" sz="800" dirty="0">
                        <a:effectLst/>
                        <a:latin typeface="Times New Roman CYR"/>
                        <a:ea typeface="Times New Roman"/>
                      </a:endParaRPr>
                    </a:p>
                  </a:txBody>
                  <a:tcPr marL="11682" marR="116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Times New Roman"/>
                          <a:ea typeface="Times New Roman"/>
                        </a:rPr>
                        <a:t>В организации или у индивидуального предпринимателя, оказывающих услуги по обучению работодателей и работников вопросам охраны труда</a:t>
                      </a:r>
                      <a:endParaRPr lang="ru-RU" sz="800" dirty="0">
                        <a:effectLst/>
                        <a:latin typeface="Times New Roman CYR"/>
                        <a:ea typeface="Times New Roman"/>
                      </a:endParaRPr>
                    </a:p>
                  </a:txBody>
                  <a:tcPr marL="11682" marR="116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6582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/>
                          <a:ea typeface="Times New Roman"/>
                        </a:rPr>
                        <a:t>Специализированная</a:t>
                      </a:r>
                      <a:endParaRPr lang="ru-RU" sz="800">
                        <a:effectLst/>
                        <a:latin typeface="Times New Roman CYR"/>
                        <a:ea typeface="Times New Roman"/>
                      </a:endParaRPr>
                    </a:p>
                  </a:txBody>
                  <a:tcPr marL="11682" marR="116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/>
                          <a:ea typeface="Times New Roman"/>
                        </a:rPr>
                        <a:t>а) Обучение безопасным методам и приемам выполнения работ повышенной опасности, к которым предъявляются дополнительные требования в соответствии с НПА, содержащими государственные нормативные требования ОТ (</a:t>
                      </a:r>
                      <a:r>
                        <a:rPr lang="ru-RU" sz="800" b="1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  <a:hlinkClick r:id="rId5"/>
                        </a:rPr>
                        <a:t>подп. "в" п. 46 </a:t>
                      </a:r>
                      <a:r>
                        <a:rPr lang="ru-RU" sz="800" b="1">
                          <a:effectLst/>
                          <a:latin typeface="Times New Roman"/>
                          <a:ea typeface="Times New Roman"/>
                        </a:rPr>
                        <a:t>)</a:t>
                      </a:r>
                      <a:endParaRPr lang="ru-RU" sz="800">
                        <a:effectLst/>
                        <a:latin typeface="Times New Roman CYR"/>
                        <a:ea typeface="Times New Roman"/>
                      </a:endParaRPr>
                    </a:p>
                  </a:txBody>
                  <a:tcPr marL="11682" marR="116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/>
                          <a:ea typeface="Times New Roman"/>
                        </a:rPr>
                        <a:t>Проходят обучение требованиям охраны труда по соответствующей программе обучения, предусмотренной </a:t>
                      </a:r>
                      <a:r>
                        <a:rPr lang="ru-RU" sz="800" b="1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  <a:hlinkClick r:id="rId5"/>
                        </a:rPr>
                        <a:t>подп. "в" п. 46</a:t>
                      </a:r>
                      <a:r>
                        <a:rPr lang="ru-RU" sz="800" b="1"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  <a:endParaRPr lang="ru-RU" sz="800">
                        <a:effectLst/>
                        <a:latin typeface="Times New Roman CYR"/>
                        <a:ea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800">
                        <a:effectLst/>
                        <a:latin typeface="Times New Roman CYR"/>
                        <a:ea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800">
                        <a:effectLst/>
                        <a:latin typeface="Times New Roman CYR"/>
                        <a:ea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800">
                        <a:effectLst/>
                        <a:latin typeface="Times New Roman CYR"/>
                        <a:ea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800">
                        <a:effectLst/>
                        <a:latin typeface="Times New Roman CYR"/>
                        <a:ea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800">
                        <a:effectLst/>
                        <a:latin typeface="Times New Roman CYR"/>
                        <a:ea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800">
                        <a:effectLst/>
                        <a:latin typeface="Times New Roman CYR"/>
                        <a:ea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800">
                        <a:effectLst/>
                        <a:latin typeface="Times New Roman CYR"/>
                        <a:ea typeface="Times New Roman"/>
                      </a:endParaRPr>
                    </a:p>
                  </a:txBody>
                  <a:tcPr marL="11682" marR="116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Times New Roman"/>
                          <a:ea typeface="Times New Roman"/>
                        </a:rPr>
                        <a:t>В организации или у индивидуального предпринимателя, оказывающих услуги по обучению работодателей и работников вопросам </a:t>
                      </a:r>
                      <a:r>
                        <a:rPr lang="ru-RU" sz="800" b="1" dirty="0" smtClean="0">
                          <a:effectLst/>
                          <a:latin typeface="Times New Roman"/>
                          <a:ea typeface="Times New Roman"/>
                        </a:rPr>
                        <a:t>руда</a:t>
                      </a:r>
                      <a:endParaRPr lang="ru-RU" sz="800" dirty="0">
                        <a:effectLst/>
                        <a:latin typeface="Times New Roman CYR"/>
                        <a:ea typeface="Times New Roman"/>
                      </a:endParaRPr>
                    </a:p>
                  </a:txBody>
                  <a:tcPr marL="11682" marR="116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9571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/>
                          <a:ea typeface="Times New Roman"/>
                        </a:rPr>
                        <a:t>б) Обучение по программам оказанию первой помощи пострадавшим и (или) использованию (применению) СИЗ в случае организации самостоятельного (без объединения с обучением требованиям охраны труда) обучения работников</a:t>
                      </a:r>
                      <a:endParaRPr lang="ru-RU" sz="800">
                        <a:effectLst/>
                        <a:latin typeface="Times New Roman CYR"/>
                        <a:ea typeface="Times New Roman"/>
                      </a:endParaRPr>
                    </a:p>
                  </a:txBody>
                  <a:tcPr marL="11682" marR="116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Times New Roman"/>
                          <a:ea typeface="Times New Roman"/>
                        </a:rPr>
                        <a:t>Проходят обучение по соответствующим специализации комиссии программам, предусмотренным </a:t>
                      </a:r>
                      <a:r>
                        <a:rPr lang="ru-RU" sz="800" b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  <a:hlinkClick r:id="rId4"/>
                        </a:rPr>
                        <a:t>п. 34 </a:t>
                      </a:r>
                      <a:r>
                        <a:rPr lang="ru-RU" sz="800" b="1" dirty="0">
                          <a:effectLst/>
                          <a:latin typeface="Times New Roman"/>
                          <a:ea typeface="Times New Roman"/>
                        </a:rPr>
                        <a:t>(обучение по оказанию первой помощи) и </a:t>
                      </a:r>
                      <a:r>
                        <a:rPr lang="ru-RU" sz="800" b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  <a:hlinkClick r:id="rId6"/>
                        </a:rPr>
                        <a:t>п. 38 </a:t>
                      </a:r>
                      <a:r>
                        <a:rPr lang="ru-RU" sz="800" b="1" dirty="0">
                          <a:effectLst/>
                          <a:latin typeface="Times New Roman"/>
                          <a:ea typeface="Times New Roman"/>
                        </a:rPr>
                        <a:t>(обучение по использованию (применению) СИЗ) Правил N 2464</a:t>
                      </a:r>
                      <a:endParaRPr lang="ru-RU" sz="800" dirty="0">
                        <a:effectLst/>
                        <a:latin typeface="Times New Roman CYR"/>
                        <a:ea typeface="Times New Roman"/>
                      </a:endParaRPr>
                    </a:p>
                  </a:txBody>
                  <a:tcPr marL="11682" marR="116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3047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/>
                          <a:ea typeface="Times New Roman"/>
                        </a:rPr>
                        <a:t>Единая комиссия</a:t>
                      </a:r>
                      <a:endParaRPr lang="ru-RU" sz="800">
                        <a:effectLst/>
                        <a:latin typeface="Times New Roman CYR"/>
                        <a:ea typeface="Times New Roman"/>
                      </a:endParaRPr>
                    </a:p>
                  </a:txBody>
                  <a:tcPr marL="11682" marR="116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/>
                          <a:ea typeface="Times New Roman"/>
                        </a:rPr>
                        <a:t>Обучение по программам:</a:t>
                      </a:r>
                      <a:endParaRPr lang="ru-RU" sz="800">
                        <a:effectLst/>
                        <a:latin typeface="Times New Roman CYR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/>
                          <a:ea typeface="Times New Roman"/>
                        </a:rPr>
                        <a:t>а) оказанию первой помощи пострадавшим;</a:t>
                      </a:r>
                      <a:endParaRPr lang="ru-RU" sz="800">
                        <a:effectLst/>
                        <a:latin typeface="Times New Roman CYR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/>
                          <a:ea typeface="Times New Roman"/>
                        </a:rPr>
                        <a:t>б) по использованию (применению) СИЗ;</a:t>
                      </a:r>
                      <a:endParaRPr lang="ru-RU" sz="800">
                        <a:effectLst/>
                        <a:latin typeface="Times New Roman CYR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/>
                          <a:ea typeface="Times New Roman"/>
                        </a:rPr>
                        <a:t>в) обучение требованиям охраны труда</a:t>
                      </a:r>
                      <a:endParaRPr lang="ru-RU" sz="800">
                        <a:effectLst/>
                        <a:latin typeface="Times New Roman CYR"/>
                        <a:ea typeface="Times New Roman"/>
                      </a:endParaRPr>
                    </a:p>
                  </a:txBody>
                  <a:tcPr marL="11682" marR="116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/>
                          <a:ea typeface="Times New Roman"/>
                        </a:rPr>
                        <a:t>Проходят обучение по всем программам обучения по охране труда, предусмотренным </a:t>
                      </a:r>
                      <a:r>
                        <a:rPr lang="ru-RU" sz="800" b="1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  <a:hlinkClick r:id="rId4"/>
                        </a:rPr>
                        <a:t>п. 34</a:t>
                      </a:r>
                      <a:r>
                        <a:rPr lang="ru-RU" sz="800" b="1"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ru-RU" sz="800" b="1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  <a:hlinkClick r:id="rId7"/>
                        </a:rPr>
                        <a:t>39</a:t>
                      </a:r>
                      <a:r>
                        <a:rPr lang="ru-RU" sz="800" b="1">
                          <a:effectLst/>
                          <a:latin typeface="Times New Roman"/>
                          <a:ea typeface="Times New Roman"/>
                        </a:rPr>
                        <a:t> и </a:t>
                      </a:r>
                      <a:r>
                        <a:rPr lang="ru-RU" sz="800" b="1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  <a:hlinkClick r:id="rId8"/>
                        </a:rPr>
                        <a:t>46</a:t>
                      </a:r>
                      <a:r>
                        <a:rPr lang="ru-RU" sz="800" b="1">
                          <a:effectLst/>
                          <a:latin typeface="Times New Roman"/>
                          <a:ea typeface="Times New Roman"/>
                        </a:rPr>
                        <a:t> Правил N 2464</a:t>
                      </a:r>
                      <a:endParaRPr lang="ru-RU" sz="800">
                        <a:effectLst/>
                        <a:latin typeface="Times New Roman CYR"/>
                        <a:ea typeface="Times New Roman"/>
                      </a:endParaRPr>
                    </a:p>
                  </a:txBody>
                  <a:tcPr marL="11682" marR="116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Times New Roman"/>
                          <a:ea typeface="Times New Roman"/>
                        </a:rPr>
                        <a:t>В организации или у индивидуального предпринимателя, оказывающих услуги по обучению работодателей и работников вопросам охраны труда</a:t>
                      </a:r>
                      <a:endParaRPr lang="ru-RU" sz="800" dirty="0">
                        <a:effectLst/>
                        <a:latin typeface="Times New Roman CYR"/>
                        <a:ea typeface="Times New Roman"/>
                      </a:endParaRPr>
                    </a:p>
                  </a:txBody>
                  <a:tcPr marL="11682" marR="116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859822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pPr indent="457200" algn="just">
              <a:spcAft>
                <a:spcPts val="0"/>
              </a:spcAft>
            </a:pPr>
            <a:r>
              <a:rPr lang="ru-RU" sz="1800" b="1" dirty="0" smtClean="0">
                <a:effectLst/>
                <a:latin typeface="Times New Roman"/>
                <a:ea typeface="Times New Roman"/>
              </a:rPr>
              <a:t>10. Вводный инструктаж по охране труда проводится до начала выполнения трудовых функций для вновь принятых работников и иных лиц, участвующих в производственной деятельности организации (работники, </a:t>
            </a:r>
            <a:r>
              <a:rPr lang="ru-RU" sz="1800" b="1" u="sng" dirty="0" smtClean="0">
                <a:effectLst/>
                <a:latin typeface="Times New Roman"/>
                <a:ea typeface="Times New Roman"/>
              </a:rPr>
              <a:t>командированные</a:t>
            </a:r>
            <a:r>
              <a:rPr lang="ru-RU" sz="1800" b="1" dirty="0" smtClean="0">
                <a:effectLst/>
                <a:latin typeface="Times New Roman"/>
                <a:ea typeface="Times New Roman"/>
              </a:rPr>
              <a:t> в организацию (подразделение организации), лица, </a:t>
            </a:r>
            <a:r>
              <a:rPr lang="ru-RU" sz="1800" b="1" u="sng" dirty="0" smtClean="0">
                <a:effectLst/>
                <a:latin typeface="Times New Roman"/>
                <a:ea typeface="Times New Roman"/>
              </a:rPr>
              <a:t>проходящие</a:t>
            </a:r>
            <a:r>
              <a:rPr lang="ru-RU" sz="18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1800" b="1" u="sng" dirty="0" smtClean="0">
                <a:effectLst/>
                <a:latin typeface="Times New Roman"/>
                <a:ea typeface="Times New Roman"/>
              </a:rPr>
              <a:t>производственную</a:t>
            </a:r>
            <a:r>
              <a:rPr lang="ru-RU" sz="18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1800" b="1" u="sng" dirty="0" smtClean="0">
                <a:effectLst/>
                <a:latin typeface="Times New Roman"/>
                <a:ea typeface="Times New Roman"/>
              </a:rPr>
              <a:t>практику</a:t>
            </a:r>
            <a:r>
              <a:rPr lang="ru-RU" sz="1800" b="1" dirty="0" smtClean="0">
                <a:effectLst/>
                <a:latin typeface="Times New Roman"/>
                <a:ea typeface="Times New Roman"/>
              </a:rPr>
              <a:t>).</a:t>
            </a:r>
          </a:p>
          <a:p>
            <a:pPr indent="0" algn="just">
              <a:spcAft>
                <a:spcPts val="0"/>
              </a:spcAft>
              <a:buNone/>
            </a:pPr>
            <a:endParaRPr lang="ru-RU" sz="1800" b="1" dirty="0" smtClean="0">
              <a:effectLst/>
              <a:latin typeface="Times New Roman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endParaRPr lang="ru-RU" sz="1800" dirty="0" smtClean="0">
              <a:effectLst/>
              <a:latin typeface="Times New Roman CYR"/>
              <a:ea typeface="Times New Roman"/>
            </a:endParaRPr>
          </a:p>
          <a:p>
            <a:pPr algn="just"/>
            <a:r>
              <a:rPr lang="ru-RU" sz="1800" b="1" dirty="0" smtClean="0">
                <a:effectLst/>
                <a:latin typeface="Times New Roman"/>
                <a:ea typeface="Times New Roman"/>
              </a:rPr>
              <a:t>11. Вводный инструктаж по охране труда проводится по программе вводного инструктажа. </a:t>
            </a:r>
          </a:p>
          <a:p>
            <a:pPr algn="just"/>
            <a:endParaRPr lang="ru-RU" sz="1800" dirty="0" smtClean="0">
              <a:effectLst/>
              <a:latin typeface="Times New Roman"/>
              <a:ea typeface="Times New Roman"/>
            </a:endParaRPr>
          </a:p>
          <a:p>
            <a:pPr algn="just"/>
            <a:r>
              <a:rPr lang="ru-RU" sz="1800" b="1" dirty="0" smtClean="0">
                <a:effectLst/>
                <a:latin typeface="Times New Roman"/>
                <a:ea typeface="Times New Roman"/>
              </a:rPr>
              <a:t>Вводный инструктаж 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по охране труда </a:t>
            </a:r>
            <a:r>
              <a:rPr lang="ru-RU" sz="1800" b="1" dirty="0" smtClean="0">
                <a:effectLst/>
                <a:latin typeface="Times New Roman"/>
                <a:ea typeface="Times New Roman"/>
              </a:rPr>
              <a:t>проводится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1800" b="1" i="1" dirty="0" smtClean="0">
                <a:effectLst/>
                <a:latin typeface="Times New Roman"/>
                <a:ea typeface="Times New Roman"/>
              </a:rPr>
              <a:t>специалистом по охране труда или иным уполномоченным работником организации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, на которого приказом работодателя возложены обязанности по проведению вводного инструктажа по охране труда. </a:t>
            </a:r>
            <a:endParaRPr lang="ru-RU" sz="1800" dirty="0"/>
          </a:p>
        </p:txBody>
      </p:sp>
    </p:spTree>
    <p:extLst>
      <p:ext uri="{BB962C8B-B14F-4D97-AF65-F5344CB8AC3E}">
        <p14:creationId xmlns="" xmlns:p14="http://schemas.microsoft.com/office/powerpoint/2010/main" val="118797467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412776"/>
            <a:ext cx="8229600" cy="5040560"/>
          </a:xfrm>
        </p:spPr>
        <p:txBody>
          <a:bodyPr>
            <a:normAutofit/>
          </a:bodyPr>
          <a:lstStyle/>
          <a:p>
            <a:pPr algn="ctr">
              <a:spcBef>
                <a:spcPts val="540"/>
              </a:spcBef>
              <a:spcAft>
                <a:spcPts val="540"/>
              </a:spcAft>
            </a:pPr>
            <a:r>
              <a:rPr lang="ru-RU" sz="1600" b="1" kern="0" dirty="0">
                <a:solidFill>
                  <a:srgbClr val="26282F"/>
                </a:solidFill>
                <a:latin typeface="Times New Roman CYR"/>
              </a:rPr>
              <a:t/>
            </a:r>
            <a:br>
              <a:rPr lang="ru-RU" sz="1600" b="1" kern="0" dirty="0">
                <a:solidFill>
                  <a:srgbClr val="26282F"/>
                </a:solidFill>
                <a:latin typeface="Times New Roman CYR"/>
              </a:rPr>
            </a:br>
            <a:r>
              <a:rPr lang="ru-RU" sz="1800" dirty="0">
                <a:latin typeface="Times New Roman"/>
                <a:ea typeface="Times New Roman"/>
              </a:rPr>
              <a:t> </a:t>
            </a:r>
            <a:r>
              <a:rPr lang="ru-RU" sz="1600" dirty="0">
                <a:latin typeface="Times New Roman CYR"/>
                <a:ea typeface="Times New Roman"/>
              </a:rPr>
              <a:t/>
            </a:r>
            <a:br>
              <a:rPr lang="ru-RU" sz="1600" dirty="0">
                <a:latin typeface="Times New Roman CYR"/>
                <a:ea typeface="Times New Roman"/>
              </a:rPr>
            </a:b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ru-RU" sz="1800" dirty="0" smtClean="0">
                <a:latin typeface="Times New Roman"/>
                <a:ea typeface="Times New Roman"/>
              </a:rPr>
              <a:t> </a:t>
            </a:r>
          </a:p>
          <a:p>
            <a:pPr marL="0" indent="0" algn="ctr">
              <a:buNone/>
            </a:pPr>
            <a:r>
              <a:rPr lang="ru-RU" sz="1900" b="1" dirty="0" smtClean="0">
                <a:latin typeface="Times New Roman"/>
                <a:ea typeface="Times New Roman"/>
              </a:rPr>
              <a:t>Оформление документов и записей о планировании и регистрации проведения обучения по охране труда</a:t>
            </a:r>
            <a:endParaRPr lang="ru-RU" sz="1900" b="1" dirty="0">
              <a:latin typeface="Times New Roman"/>
              <a:ea typeface="Times New Roman"/>
            </a:endParaRPr>
          </a:p>
          <a:p>
            <a:pPr marL="0" indent="0" algn="just">
              <a:buNone/>
            </a:pPr>
            <a:r>
              <a:rPr lang="ru-RU" sz="1800" dirty="0" smtClean="0">
                <a:latin typeface="Times New Roman"/>
                <a:ea typeface="Times New Roman"/>
              </a:rPr>
              <a:t> </a:t>
            </a:r>
            <a:r>
              <a:rPr lang="ru-RU" sz="1800" b="1" dirty="0" smtClean="0">
                <a:latin typeface="Times New Roman"/>
                <a:ea typeface="Times New Roman"/>
              </a:rPr>
              <a:t>85. Минимальное количество работников</a:t>
            </a:r>
            <a:r>
              <a:rPr lang="ru-RU" sz="1800" b="1" dirty="0">
                <a:latin typeface="Times New Roman"/>
                <a:ea typeface="Times New Roman"/>
              </a:rPr>
              <a:t>, подлежащих обучению </a:t>
            </a:r>
            <a:r>
              <a:rPr lang="ru-RU" sz="1800" b="1" dirty="0" smtClean="0">
                <a:latin typeface="Times New Roman"/>
                <a:ea typeface="Times New Roman"/>
              </a:rPr>
              <a:t>                              требованиям </a:t>
            </a:r>
            <a:r>
              <a:rPr lang="ru-RU" sz="1800" b="1" dirty="0">
                <a:latin typeface="Times New Roman"/>
                <a:ea typeface="Times New Roman"/>
              </a:rPr>
              <a:t>охраны труда в организации </a:t>
            </a:r>
            <a:r>
              <a:rPr lang="ru-RU" sz="1800" dirty="0">
                <a:latin typeface="Times New Roman"/>
                <a:ea typeface="Times New Roman"/>
              </a:rPr>
              <a:t>или у индивидуального предпринимателя, оказывающих услуги по обучению работодателей и работников вопросам охраны труда, с учетом среднесписочной численности и категории риска организации определяется согласно </a:t>
            </a:r>
            <a:r>
              <a:rPr lang="ru-RU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hlinkClick r:id="" action="ppaction://hlinkfile"/>
              </a:rPr>
              <a:t>приложению N 4</a:t>
            </a:r>
            <a:r>
              <a:rPr lang="ru-RU" sz="1800" dirty="0" smtClean="0">
                <a:latin typeface="Times New Roman"/>
                <a:ea typeface="Times New Roman"/>
              </a:rPr>
              <a:t>.</a:t>
            </a:r>
          </a:p>
          <a:p>
            <a:pPr indent="457200" algn="just">
              <a:spcAft>
                <a:spcPts val="0"/>
              </a:spcAft>
            </a:pPr>
            <a:r>
              <a:rPr lang="ru-RU" sz="1800" b="1" dirty="0">
                <a:latin typeface="Times New Roman"/>
                <a:ea typeface="Times New Roman"/>
              </a:rPr>
              <a:t>86. При регистрации проведения вводного инструктажа по охране труда указывается следующая информация:</a:t>
            </a:r>
            <a:endParaRPr lang="ru-RU" sz="1600" b="1" dirty="0">
              <a:latin typeface="Times New Roman CYR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sz="1800" b="1" i="1" dirty="0">
                <a:latin typeface="Times New Roman"/>
                <a:ea typeface="Times New Roman"/>
              </a:rPr>
              <a:t>а) дата проведения вводного инструктажа по охране труда;</a:t>
            </a:r>
            <a:endParaRPr lang="ru-RU" sz="1600" b="1" i="1" dirty="0">
              <a:latin typeface="Times New Roman CYR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sz="1800" b="1" i="1" dirty="0">
                <a:latin typeface="Times New Roman"/>
                <a:ea typeface="Times New Roman"/>
              </a:rPr>
              <a:t>б) фамилия, имя, отчество (при наличии) работника, прошедшего вводный инструктаж по охране труда;</a:t>
            </a:r>
            <a:endParaRPr lang="ru-RU" sz="1600" b="1" i="1" dirty="0">
              <a:latin typeface="Times New Roman CYR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sz="1800" b="1" i="1" dirty="0">
                <a:latin typeface="Times New Roman"/>
                <a:ea typeface="Times New Roman"/>
              </a:rPr>
              <a:t>в) профессия (должность) работника, прошедшего вводный инструктаж по охране труда;</a:t>
            </a:r>
            <a:endParaRPr lang="ru-RU" sz="1600" b="1" i="1" dirty="0">
              <a:latin typeface="Times New Roman CYR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sz="1800" b="1" i="1" dirty="0">
                <a:latin typeface="Times New Roman"/>
                <a:ea typeface="Times New Roman"/>
              </a:rPr>
              <a:t>г) число, месяц, год рождения работника, прошедшего вводный инструктаж по охране труда;</a:t>
            </a:r>
            <a:endParaRPr lang="ru-RU" sz="1600" b="1" i="1" dirty="0">
              <a:latin typeface="Times New Roman CYR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sz="1800" b="1" i="1" dirty="0">
                <a:latin typeface="Times New Roman"/>
                <a:ea typeface="Times New Roman"/>
              </a:rPr>
              <a:t>д) наименование подразделения, в котором будет осуществлять трудовую деятельность работник, прошедший вводный инструктаж по охране труда;</a:t>
            </a:r>
            <a:endParaRPr lang="ru-RU" sz="1600" b="1" i="1" dirty="0">
              <a:latin typeface="Times New Roman CYR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sz="1800" b="1" i="1" dirty="0">
                <a:latin typeface="Times New Roman"/>
                <a:ea typeface="Times New Roman"/>
              </a:rPr>
              <a:t>е) фамилия, имя, отчество (при наличии), профессия (должность) работника, проводившего вводный инструктаж по охране труда;</a:t>
            </a:r>
            <a:endParaRPr lang="ru-RU" sz="1600" b="1" i="1" dirty="0">
              <a:latin typeface="Times New Roman CYR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sz="1800" b="1" i="1" dirty="0">
                <a:latin typeface="Times New Roman"/>
                <a:ea typeface="Times New Roman"/>
              </a:rPr>
              <a:t>ж) подпись работника, проводившего вводный инструктаж по охране труда;</a:t>
            </a:r>
            <a:endParaRPr lang="ru-RU" sz="1600" b="1" i="1" dirty="0">
              <a:latin typeface="Times New Roman CYR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sz="1800" b="1" i="1" dirty="0">
                <a:latin typeface="Times New Roman"/>
                <a:ea typeface="Times New Roman"/>
              </a:rPr>
              <a:t>з) подпись работника, прошедшего вводный инструктаж по охране труда.</a:t>
            </a:r>
            <a:endParaRPr lang="ru-RU" sz="1600" b="1" i="1" dirty="0">
              <a:effectLst/>
              <a:latin typeface="Times New Roman CYR"/>
              <a:ea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304175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92500" lnSpcReduction="10000"/>
          </a:bodyPr>
          <a:lstStyle/>
          <a:p>
            <a:pPr indent="457200" algn="just">
              <a:spcAft>
                <a:spcPts val="0"/>
              </a:spcAft>
            </a:pPr>
            <a:r>
              <a:rPr lang="ru-RU" sz="1800" b="1" dirty="0">
                <a:latin typeface="Times New Roman"/>
                <a:ea typeface="Times New Roman"/>
              </a:rPr>
              <a:t>87. При регистрации проведения инструктажа по охране труда на рабочем месте (первичный, повторный, внеплановый), а также целевого инструктажа по охране труда указывается следующая информация:</a:t>
            </a:r>
            <a:endParaRPr lang="ru-RU" sz="1600" b="1" dirty="0">
              <a:latin typeface="Times New Roman CYR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sz="1800" b="1" i="1" dirty="0">
                <a:latin typeface="Times New Roman"/>
                <a:ea typeface="Times New Roman"/>
              </a:rPr>
              <a:t>а) дата проведения инструктажа по охране труда;</a:t>
            </a:r>
            <a:endParaRPr lang="ru-RU" sz="1600" b="1" i="1" dirty="0">
              <a:latin typeface="Times New Roman CYR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sz="1800" b="1" i="1" dirty="0">
                <a:latin typeface="Times New Roman"/>
                <a:ea typeface="Times New Roman"/>
              </a:rPr>
              <a:t>б) фамилия, имя, отчество (при наличии) работника, прошедшего инструктаж по охране труда;</a:t>
            </a:r>
            <a:endParaRPr lang="ru-RU" sz="1600" b="1" i="1" dirty="0">
              <a:latin typeface="Times New Roman CYR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sz="1800" b="1" i="1" dirty="0">
                <a:latin typeface="Times New Roman"/>
                <a:ea typeface="Times New Roman"/>
              </a:rPr>
              <a:t>в) профессия (должность) работника, прошедшего инструктаж по охране труда;</a:t>
            </a:r>
            <a:endParaRPr lang="ru-RU" sz="1600" b="1" i="1" dirty="0">
              <a:latin typeface="Times New Roman CYR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sz="1800" b="1" i="1" dirty="0">
                <a:latin typeface="Times New Roman"/>
                <a:ea typeface="Times New Roman"/>
              </a:rPr>
              <a:t>г) число, месяц, год рождения работника, прошедшего инструктаж по охране труда;</a:t>
            </a:r>
            <a:endParaRPr lang="ru-RU" sz="1600" b="1" i="1" dirty="0">
              <a:latin typeface="Times New Roman CYR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sz="1800" b="1" i="1" dirty="0">
                <a:latin typeface="Times New Roman"/>
                <a:ea typeface="Times New Roman"/>
              </a:rPr>
              <a:t>д) вид инструктажа по охране труда;</a:t>
            </a:r>
            <a:endParaRPr lang="ru-RU" sz="1600" b="1" i="1" dirty="0">
              <a:latin typeface="Times New Roman CYR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sz="1800" b="1" i="1" dirty="0">
                <a:latin typeface="Times New Roman"/>
                <a:ea typeface="Times New Roman"/>
              </a:rPr>
              <a:t>е) причина проведения инструктажа по охране труда (для внепланового или целевого инструктажа по охране труда);</a:t>
            </a:r>
            <a:endParaRPr lang="ru-RU" sz="1600" b="1" i="1" dirty="0">
              <a:latin typeface="Times New Roman CYR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sz="1800" b="1" i="1" dirty="0">
                <a:latin typeface="Times New Roman"/>
                <a:ea typeface="Times New Roman"/>
              </a:rPr>
              <a:t>ж) фамилия, имя, отчество (при наличии), профессия (должность) работника, проводившего инструктаж по охране труда;</a:t>
            </a:r>
            <a:endParaRPr lang="ru-RU" sz="1600" b="1" i="1" dirty="0">
              <a:latin typeface="Times New Roman CYR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sz="1800" b="1" i="1" dirty="0">
                <a:latin typeface="Times New Roman"/>
                <a:ea typeface="Times New Roman"/>
              </a:rPr>
              <a:t>з) наименование локального акта (локальных актов), в объеме требований которого проведен инструктаж по охране труда;</a:t>
            </a:r>
            <a:endParaRPr lang="ru-RU" sz="1600" b="1" i="1" dirty="0">
              <a:latin typeface="Times New Roman CYR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sz="1800" b="1" i="1" dirty="0">
                <a:latin typeface="Times New Roman"/>
                <a:ea typeface="Times New Roman"/>
              </a:rPr>
              <a:t>и) подпись работника, проводившего инструктаж по охране труда;</a:t>
            </a:r>
            <a:endParaRPr lang="ru-RU" sz="1600" b="1" i="1" dirty="0">
              <a:latin typeface="Times New Roman CYR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sz="1800" b="1" i="1" dirty="0">
                <a:latin typeface="Times New Roman"/>
                <a:ea typeface="Times New Roman"/>
              </a:rPr>
              <a:t>к) подпись работника, прошедшего инструктаж по охране труда.</a:t>
            </a:r>
            <a:endParaRPr lang="ru-RU" sz="1600" b="1" i="1" dirty="0">
              <a:latin typeface="Times New Roman CYR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sz="1800" b="1" i="1" dirty="0">
                <a:latin typeface="Times New Roman"/>
                <a:ea typeface="Times New Roman"/>
              </a:rPr>
              <a:t>88. Порядок регистрации проведенного инструктажа по охране труда и форма его документирования утверждаются работодателем.</a:t>
            </a:r>
            <a:endParaRPr lang="ru-RU" sz="1600" b="1" i="1" dirty="0">
              <a:effectLst/>
              <a:latin typeface="Times New Roman CYR"/>
              <a:ea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3874984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 indent="457200" algn="just">
              <a:spcAft>
                <a:spcPts val="0"/>
              </a:spcAft>
            </a:pPr>
            <a:r>
              <a:rPr lang="ru-RU" sz="1800" b="1" dirty="0">
                <a:latin typeface="Times New Roman"/>
                <a:ea typeface="Times New Roman"/>
              </a:rPr>
              <a:t>90. Регистрация прохождения стажировки на рабочем месте должна содержать следующую информацию</a:t>
            </a:r>
            <a:r>
              <a:rPr lang="ru-RU" sz="1800" b="1" dirty="0" smtClean="0">
                <a:latin typeface="Times New Roman"/>
                <a:ea typeface="Times New Roman"/>
              </a:rPr>
              <a:t>:</a:t>
            </a:r>
          </a:p>
          <a:p>
            <a:pPr indent="0" algn="just">
              <a:spcAft>
                <a:spcPts val="0"/>
              </a:spcAft>
              <a:buNone/>
            </a:pPr>
            <a:endParaRPr lang="ru-RU" sz="1600" b="1" dirty="0">
              <a:latin typeface="Times New Roman CYR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sz="1800" b="1" i="1" dirty="0">
                <a:latin typeface="Times New Roman"/>
                <a:ea typeface="Times New Roman"/>
              </a:rPr>
              <a:t>а) количество смен стажировки на рабочем </a:t>
            </a:r>
            <a:r>
              <a:rPr lang="ru-RU" sz="1800" b="1" i="1" dirty="0" smtClean="0">
                <a:latin typeface="Times New Roman"/>
                <a:ea typeface="Times New Roman"/>
              </a:rPr>
              <a:t>месте;</a:t>
            </a:r>
          </a:p>
          <a:p>
            <a:pPr indent="0" algn="just">
              <a:spcAft>
                <a:spcPts val="0"/>
              </a:spcAft>
              <a:buNone/>
            </a:pPr>
            <a:endParaRPr lang="ru-RU" sz="1600" b="1" i="1" dirty="0">
              <a:latin typeface="Times New Roman CYR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sz="1800" b="1" i="1" dirty="0">
                <a:latin typeface="Times New Roman"/>
                <a:ea typeface="Times New Roman"/>
              </a:rPr>
              <a:t>б) период проведения стажировки на рабочем месте</a:t>
            </a:r>
            <a:r>
              <a:rPr lang="ru-RU" sz="1800" b="1" i="1" dirty="0" smtClean="0">
                <a:latin typeface="Times New Roman"/>
                <a:ea typeface="Times New Roman"/>
              </a:rPr>
              <a:t>;</a:t>
            </a:r>
          </a:p>
          <a:p>
            <a:pPr indent="0" algn="just">
              <a:spcAft>
                <a:spcPts val="0"/>
              </a:spcAft>
              <a:buNone/>
            </a:pPr>
            <a:endParaRPr lang="ru-RU" sz="1600" b="1" i="1" dirty="0">
              <a:latin typeface="Times New Roman CYR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sz="1800" b="1" i="1" dirty="0">
                <a:latin typeface="Times New Roman"/>
                <a:ea typeface="Times New Roman"/>
              </a:rPr>
              <a:t>в) фамилия, имя, отчество (при наличии), профессия (должность), подпись лица, прошедшего стажировку на рабочем месте</a:t>
            </a:r>
            <a:r>
              <a:rPr lang="ru-RU" sz="1800" b="1" i="1" dirty="0" smtClean="0">
                <a:latin typeface="Times New Roman"/>
                <a:ea typeface="Times New Roman"/>
              </a:rPr>
              <a:t>;</a:t>
            </a:r>
          </a:p>
          <a:p>
            <a:pPr indent="0" algn="just">
              <a:spcAft>
                <a:spcPts val="0"/>
              </a:spcAft>
              <a:buNone/>
            </a:pPr>
            <a:endParaRPr lang="ru-RU" sz="1600" b="1" i="1" dirty="0">
              <a:latin typeface="Times New Roman CYR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sz="1800" b="1" i="1" dirty="0">
                <a:latin typeface="Times New Roman"/>
                <a:ea typeface="Times New Roman"/>
              </a:rPr>
              <a:t>г) фамилия, имя, отчество (при наличии), профессия (должность), подпись лица, проводившего стажировку на рабочем месте</a:t>
            </a:r>
            <a:r>
              <a:rPr lang="ru-RU" sz="1800" b="1" i="1" dirty="0" smtClean="0">
                <a:latin typeface="Times New Roman"/>
                <a:ea typeface="Times New Roman"/>
              </a:rPr>
              <a:t>;</a:t>
            </a:r>
          </a:p>
          <a:p>
            <a:pPr indent="0" algn="just">
              <a:spcAft>
                <a:spcPts val="0"/>
              </a:spcAft>
              <a:buNone/>
            </a:pPr>
            <a:endParaRPr lang="ru-RU" sz="1600" b="1" i="1" dirty="0">
              <a:latin typeface="Times New Roman CYR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sz="1800" b="1" i="1" dirty="0">
                <a:latin typeface="Times New Roman"/>
                <a:ea typeface="Times New Roman"/>
              </a:rPr>
              <a:t>д) дата допуска работника к самостоятельной работе.</a:t>
            </a:r>
            <a:endParaRPr lang="ru-RU" sz="1600" b="1" i="1" dirty="0">
              <a:effectLst/>
              <a:latin typeface="Times New Roman CYR"/>
              <a:ea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0019009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 indent="457200" algn="just">
              <a:spcAft>
                <a:spcPts val="0"/>
              </a:spcAft>
            </a:pPr>
            <a:r>
              <a:rPr lang="ru-RU" sz="1800" b="1" dirty="0">
                <a:latin typeface="Times New Roman"/>
                <a:ea typeface="Times New Roman"/>
              </a:rPr>
              <a:t>91. Результаты проверки знания требований охраны труда работников после завершения обучения требованиям охраны труда, обучения по оказанию первой помощи пострадавшим, обучения по использованию (применению) средств индивидуальной защиты </a:t>
            </a:r>
            <a:r>
              <a:rPr lang="ru-RU" sz="1800" b="1" dirty="0" smtClean="0">
                <a:latin typeface="Times New Roman"/>
                <a:ea typeface="Times New Roman"/>
              </a:rPr>
              <a:t>оформляются </a:t>
            </a:r>
            <a:r>
              <a:rPr lang="ru-RU" sz="2000" b="1" u="sng" dirty="0" smtClean="0">
                <a:latin typeface="Times New Roman"/>
                <a:ea typeface="Times New Roman"/>
              </a:rPr>
              <a:t>протоколом</a:t>
            </a:r>
            <a:r>
              <a:rPr lang="ru-RU" sz="1800" b="1" dirty="0" smtClean="0">
                <a:latin typeface="Times New Roman"/>
                <a:ea typeface="Times New Roman"/>
              </a:rPr>
              <a:t> проверки </a:t>
            </a:r>
            <a:r>
              <a:rPr lang="ru-RU" sz="1800" b="1" dirty="0">
                <a:latin typeface="Times New Roman"/>
                <a:ea typeface="Times New Roman"/>
              </a:rPr>
              <a:t>знания требований охраны труда</a:t>
            </a:r>
            <a:r>
              <a:rPr lang="ru-RU" sz="1800" dirty="0">
                <a:latin typeface="Times New Roman"/>
                <a:ea typeface="Times New Roman"/>
              </a:rPr>
              <a:t>. </a:t>
            </a:r>
            <a:endParaRPr lang="ru-RU" sz="1800" dirty="0" smtClean="0">
              <a:latin typeface="Times New Roman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endParaRPr lang="ru-RU" sz="1800" dirty="0" smtClean="0">
              <a:latin typeface="Times New Roman"/>
              <a:ea typeface="Times New Roman"/>
            </a:endParaRPr>
          </a:p>
          <a:p>
            <a:pPr indent="0" algn="just">
              <a:spcAft>
                <a:spcPts val="0"/>
              </a:spcAft>
              <a:buNone/>
            </a:pPr>
            <a:r>
              <a:rPr lang="ru-RU" sz="1800" b="1" i="1" dirty="0" smtClean="0">
                <a:latin typeface="Times New Roman"/>
                <a:ea typeface="Times New Roman"/>
              </a:rPr>
              <a:t>Допускается оформление </a:t>
            </a:r>
            <a:r>
              <a:rPr lang="ru-RU" sz="1800" b="1" i="1" dirty="0">
                <a:latin typeface="Times New Roman"/>
                <a:ea typeface="Times New Roman"/>
              </a:rPr>
              <a:t>единого протокола проверки знания требований охраны труда работников в случае, если обучение по оказанию первой помощи пострадавшим и обучение по использованию (применению) средств индивидуальной защиты проводятся в рамках обучения требованиям охраны труда. </a:t>
            </a:r>
            <a:endParaRPr lang="ru-RU" sz="1800" b="1" i="1" dirty="0" smtClean="0">
              <a:latin typeface="Times New Roman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endParaRPr lang="ru-RU" sz="1800" b="1" i="1" dirty="0" smtClean="0">
              <a:latin typeface="Times New Roman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sz="1800" b="1" dirty="0" smtClean="0">
                <a:latin typeface="Times New Roman"/>
                <a:ea typeface="Times New Roman"/>
              </a:rPr>
              <a:t>Протокол </a:t>
            </a:r>
            <a:r>
              <a:rPr lang="ru-RU" sz="1800" b="1" dirty="0">
                <a:latin typeface="Times New Roman"/>
                <a:ea typeface="Times New Roman"/>
              </a:rPr>
              <a:t>проверки знания требований охраны труда работников может быть оформлен на бумажном носителе или в электронном виде </a:t>
            </a:r>
            <a:r>
              <a:rPr lang="ru-RU" sz="1800" dirty="0">
                <a:latin typeface="Times New Roman"/>
                <a:ea typeface="Times New Roman"/>
              </a:rPr>
              <a:t>и является свидетельством того, что работник прошел соответствующее обучение по охране труда.</a:t>
            </a:r>
            <a:endParaRPr lang="ru-RU" sz="1600" dirty="0">
              <a:latin typeface="Times New Roman CYR"/>
              <a:ea typeface="Times New Roman"/>
            </a:endParaRPr>
          </a:p>
          <a:p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1174408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85000" lnSpcReduction="10000"/>
          </a:bodyPr>
          <a:lstStyle/>
          <a:p>
            <a:pPr indent="457200" algn="just">
              <a:spcAft>
                <a:spcPts val="0"/>
              </a:spcAft>
            </a:pPr>
            <a:r>
              <a:rPr lang="ru-RU" sz="1800" b="1" dirty="0">
                <a:latin typeface="Times New Roman"/>
                <a:ea typeface="Times New Roman"/>
              </a:rPr>
              <a:t>92. В протоколе проверки знания требований охраны труда работников указывается следующая информация</a:t>
            </a:r>
            <a:r>
              <a:rPr lang="ru-RU" sz="1800" b="1" dirty="0" smtClean="0">
                <a:latin typeface="Times New Roman"/>
                <a:ea typeface="Times New Roman"/>
              </a:rPr>
              <a:t>:</a:t>
            </a:r>
          </a:p>
          <a:p>
            <a:pPr indent="0" algn="just">
              <a:spcAft>
                <a:spcPts val="0"/>
              </a:spcAft>
              <a:buNone/>
            </a:pPr>
            <a:endParaRPr lang="ru-RU" sz="1600" b="1" dirty="0">
              <a:latin typeface="Times New Roman CYR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sz="1800" b="1" i="1" dirty="0">
                <a:latin typeface="Times New Roman"/>
                <a:ea typeface="Times New Roman"/>
              </a:rPr>
              <a:t>а) полное наименование организации или индивидуального предпринимателя, оказывающих услуги по обучению работодателей и работников вопросам охраны труда, или работодателя, проводившего обучение по охране труда;</a:t>
            </a:r>
            <a:endParaRPr lang="ru-RU" sz="1600" b="1" i="1" dirty="0">
              <a:latin typeface="Times New Roman CYR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sz="1800" b="1" i="1" dirty="0">
                <a:latin typeface="Times New Roman"/>
                <a:ea typeface="Times New Roman"/>
              </a:rPr>
              <a:t>б) дата и номер приказа руководителя организации или индивидуального предпринимателя, оказывающих услуги по обучению работодателей и работников вопросам охраны труда, или работодателя о создании комиссии по проверке знания требований охраны труда;</a:t>
            </a:r>
            <a:endParaRPr lang="ru-RU" sz="1600" b="1" i="1" dirty="0">
              <a:latin typeface="Times New Roman CYR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sz="1800" b="1" i="1" dirty="0">
                <a:latin typeface="Times New Roman"/>
                <a:ea typeface="Times New Roman"/>
              </a:rPr>
              <a:t>в) фамилия, имя, отчество (при наличии) председателя, заместителя (заместителей) председателя (при наличии) и членов комиссии по проверке знания требований охраны труда;</a:t>
            </a:r>
            <a:endParaRPr lang="ru-RU" sz="1600" b="1" i="1" dirty="0">
              <a:latin typeface="Times New Roman CYR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sz="1800" b="1" i="1" dirty="0">
                <a:latin typeface="Times New Roman"/>
                <a:ea typeface="Times New Roman"/>
              </a:rPr>
              <a:t>г) наименование и продолжительность программы обучения по охране труда;</a:t>
            </a:r>
            <a:endParaRPr lang="ru-RU" sz="1600" b="1" i="1" dirty="0">
              <a:latin typeface="Times New Roman CYR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sz="1800" b="1" i="1" dirty="0">
                <a:latin typeface="Times New Roman"/>
                <a:ea typeface="Times New Roman"/>
              </a:rPr>
              <a:t>д) фамилия, имя, отчество (при наличии), профессия (должность), место работы работника, прошедшего проверку знания требований охраны труда;</a:t>
            </a:r>
            <a:endParaRPr lang="ru-RU" sz="1600" b="1" i="1" dirty="0">
              <a:latin typeface="Times New Roman CYR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sz="1800" b="1" i="1" dirty="0">
                <a:latin typeface="Times New Roman"/>
                <a:ea typeface="Times New Roman"/>
              </a:rPr>
              <a:t>е) результат проверки знания требований охраны труда (оценка результата проверки "удовлетворительно" или "неудовлетворительно");</a:t>
            </a:r>
            <a:endParaRPr lang="ru-RU" sz="1600" b="1" i="1" dirty="0">
              <a:latin typeface="Times New Roman CYR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sz="1800" b="1" i="1" dirty="0">
                <a:latin typeface="Times New Roman"/>
                <a:ea typeface="Times New Roman"/>
              </a:rPr>
              <a:t>ж) дата проверки знания требований охраны труда;</a:t>
            </a:r>
            <a:endParaRPr lang="ru-RU" sz="1600" b="1" i="1" dirty="0">
              <a:latin typeface="Times New Roman CYR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sz="1800" b="1" i="1" dirty="0">
                <a:latin typeface="Times New Roman"/>
                <a:ea typeface="Times New Roman"/>
              </a:rPr>
              <a:t>з) регистрационный номер записи о прохождении проверки знания требований охраны труда в реестре обученных по охране труда лиц (далее - реестр обученных лиц);</a:t>
            </a:r>
            <a:endParaRPr lang="ru-RU" sz="1600" b="1" i="1" dirty="0">
              <a:latin typeface="Times New Roman CYR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sz="1800" b="1" i="1" dirty="0">
                <a:latin typeface="Times New Roman"/>
                <a:ea typeface="Times New Roman"/>
              </a:rPr>
              <a:t>и) подпись работника, прошедшего проверку знания требований охраны труда.</a:t>
            </a:r>
            <a:endParaRPr lang="ru-RU" sz="1600" b="1" i="1" dirty="0">
              <a:latin typeface="Times New Roman CYR"/>
              <a:ea typeface="Times New Roman"/>
            </a:endParaRPr>
          </a:p>
          <a:p>
            <a:endParaRPr lang="ru-RU" sz="1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3457254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indent="457200" algn="just">
              <a:spcAft>
                <a:spcPts val="0"/>
              </a:spcAft>
            </a:pPr>
            <a:endParaRPr lang="ru-RU" sz="1800" dirty="0" smtClean="0">
              <a:latin typeface="Times New Roman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sz="1800" u="sng" dirty="0">
                <a:latin typeface="Times New Roman"/>
                <a:ea typeface="Times New Roman"/>
              </a:rPr>
              <a:t>93. </a:t>
            </a:r>
            <a:r>
              <a:rPr lang="ru-RU" sz="1800" b="1" u="sng" dirty="0">
                <a:latin typeface="Times New Roman"/>
                <a:ea typeface="Times New Roman"/>
              </a:rPr>
              <a:t>Протокол проверки знания требований охраны труда работников подписывается председателем </a:t>
            </a:r>
            <a:r>
              <a:rPr lang="ru-RU" sz="1800" u="sng" dirty="0">
                <a:latin typeface="Times New Roman"/>
                <a:ea typeface="Times New Roman"/>
              </a:rPr>
              <a:t>(заместителем председателя) и членами комиссии по проверке знания требований охраны труда. </a:t>
            </a:r>
            <a:endParaRPr lang="ru-RU" sz="1800" u="sng" dirty="0" smtClean="0">
              <a:latin typeface="Times New Roman"/>
              <a:ea typeface="Times New Roman"/>
            </a:endParaRPr>
          </a:p>
          <a:p>
            <a:pPr indent="0" algn="just">
              <a:spcAft>
                <a:spcPts val="0"/>
              </a:spcAft>
              <a:buNone/>
            </a:pPr>
            <a:endParaRPr lang="ru-RU" sz="1800" u="sng" dirty="0" smtClean="0">
              <a:latin typeface="Times New Roman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sz="1800" b="1" u="sng" dirty="0" smtClean="0">
                <a:latin typeface="Times New Roman"/>
                <a:ea typeface="Times New Roman"/>
              </a:rPr>
              <a:t>Допускается </a:t>
            </a:r>
            <a:r>
              <a:rPr lang="ru-RU" sz="1800" b="1" u="sng" dirty="0">
                <a:latin typeface="Times New Roman"/>
                <a:ea typeface="Times New Roman"/>
              </a:rPr>
              <a:t>возможность ведения протокола проверки знания требований охраны труда работников в электронном виде с использованием </a:t>
            </a:r>
            <a:r>
              <a:rPr lang="ru-RU" sz="1800" b="1" dirty="0">
                <a:latin typeface="Times New Roman"/>
                <a:ea typeface="Times New Roman"/>
                <a:cs typeface="Times New Roman"/>
                <a:hlinkClick r:id="rId2"/>
              </a:rPr>
              <a:t>электронной подписи</a:t>
            </a:r>
            <a:r>
              <a:rPr lang="ru-RU" sz="1800" dirty="0">
                <a:latin typeface="Times New Roman"/>
                <a:ea typeface="Times New Roman"/>
              </a:rPr>
              <a:t> или любого другого способа, позволяющего идентифицировать личность работника, в соответствии с законодательством Российской Федерации.</a:t>
            </a:r>
            <a:endParaRPr lang="ru-RU" sz="1600" dirty="0">
              <a:latin typeface="Times New Roman CYR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sz="1800" b="1" dirty="0" smtClean="0">
                <a:latin typeface="Times New Roman"/>
                <a:ea typeface="Times New Roman"/>
              </a:rPr>
              <a:t>95</a:t>
            </a:r>
            <a:r>
              <a:rPr lang="ru-RU" sz="1800" b="1" dirty="0">
                <a:latin typeface="Times New Roman"/>
                <a:ea typeface="Times New Roman"/>
              </a:rPr>
              <a:t>. </a:t>
            </a:r>
            <a:r>
              <a:rPr lang="ru-RU" sz="1800" b="1" u="sng" dirty="0">
                <a:latin typeface="Times New Roman"/>
                <a:ea typeface="Times New Roman"/>
              </a:rPr>
              <a:t>При проведении обучения</a:t>
            </a:r>
            <a:r>
              <a:rPr lang="ru-RU" sz="1800" b="1" dirty="0">
                <a:latin typeface="Times New Roman"/>
                <a:ea typeface="Times New Roman"/>
              </a:rPr>
              <a:t> по охране труда и проверки знания требований охраны труда работников с </a:t>
            </a:r>
            <a:r>
              <a:rPr lang="ru-RU" sz="1800" b="1" u="sng" dirty="0">
                <a:latin typeface="Times New Roman"/>
                <a:ea typeface="Times New Roman"/>
              </a:rPr>
              <a:t>применением дистанционных технологий</a:t>
            </a:r>
            <a:r>
              <a:rPr lang="ru-RU" sz="1800" b="1" dirty="0">
                <a:latin typeface="Times New Roman"/>
                <a:ea typeface="Times New Roman"/>
              </a:rPr>
              <a:t> </a:t>
            </a:r>
            <a:r>
              <a:rPr lang="ru-RU" sz="1800" b="1" u="sng" dirty="0">
                <a:latin typeface="Times New Roman"/>
                <a:ea typeface="Times New Roman"/>
              </a:rPr>
              <a:t>обеспечивается идентификация личности работника, проходящего обучение</a:t>
            </a:r>
            <a:r>
              <a:rPr lang="ru-RU" sz="1800" b="1" dirty="0">
                <a:latin typeface="Times New Roman"/>
                <a:ea typeface="Times New Roman"/>
              </a:rPr>
              <a:t>, выбор способа которой осуществляется организацией, проводящей обучение требованиям охраны труда, самостоятельно</a:t>
            </a:r>
            <a:r>
              <a:rPr lang="ru-RU" sz="1800" dirty="0">
                <a:latin typeface="Times New Roman"/>
                <a:ea typeface="Times New Roman"/>
              </a:rPr>
              <a:t>, в том числе контроль соблюдения условий проведения мероприятий, в рамках которых осуществляется оценка результатов обучения работника.</a:t>
            </a:r>
            <a:endParaRPr lang="ru-RU" sz="1600" dirty="0">
              <a:latin typeface="Times New Roman CYR"/>
              <a:ea typeface="Times New Roman"/>
            </a:endParaRPr>
          </a:p>
          <a:p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5751220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 fontScale="90000"/>
          </a:bodyPr>
          <a:lstStyle/>
          <a:p>
            <a:pPr algn="ctr">
              <a:spcBef>
                <a:spcPts val="540"/>
              </a:spcBef>
              <a:spcAft>
                <a:spcPts val="540"/>
              </a:spcAft>
            </a:pPr>
            <a:r>
              <a:rPr lang="ru-RU" sz="1800" kern="0" dirty="0">
                <a:solidFill>
                  <a:srgbClr val="26282F"/>
                </a:solidFill>
                <a:effectLst/>
                <a:latin typeface="Times New Roman"/>
              </a:rPr>
              <a:t>Требования к организации и проведению обучения требованиям охраны труда, обучения по оказанию первой помощи пострадавшим, обучения по использованию (применению) средств индивидуальной защиты работодателем (без привлечения организаций и индивидуальных предпринимателей, оказывающих услуги по обучению работодателей и работников вопросам охраны труда)</a:t>
            </a:r>
            <a:r>
              <a:rPr lang="ru-RU" sz="1600" kern="0" dirty="0">
                <a:solidFill>
                  <a:srgbClr val="26282F"/>
                </a:solidFill>
                <a:effectLst/>
                <a:latin typeface="Times New Roman CYR"/>
              </a:rPr>
              <a:t/>
            </a:r>
            <a:br>
              <a:rPr lang="ru-RU" sz="1600" kern="0" dirty="0">
                <a:solidFill>
                  <a:srgbClr val="26282F"/>
                </a:solidFill>
                <a:effectLst/>
                <a:latin typeface="Times New Roman CYR"/>
              </a:rPr>
            </a:b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3568" y="1916832"/>
            <a:ext cx="7848872" cy="4032448"/>
          </a:xfrm>
        </p:spPr>
        <p:txBody>
          <a:bodyPr>
            <a:normAutofit fontScale="92500" lnSpcReduction="10000"/>
          </a:bodyPr>
          <a:lstStyle/>
          <a:p>
            <a:pPr indent="457200" algn="just">
              <a:spcAft>
                <a:spcPts val="0"/>
              </a:spcAft>
            </a:pPr>
            <a:r>
              <a:rPr lang="ru-RU" sz="18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96. Работодатель, проводящий обучение работников требованиям охраны труда, обучение по оказанию первой помощи пострадавшим, обучение по использованию (применению) средств индивидуальной защиты, должен иметь:</a:t>
            </a:r>
          </a:p>
          <a:p>
            <a:pPr indent="457200" algn="just">
              <a:spcAft>
                <a:spcPts val="0"/>
              </a:spcAft>
            </a:pPr>
            <a:r>
              <a:rPr lang="ru-RU" sz="1800" b="1" i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а) материально-техническую базу в виде мест обучения работников или учебных помещений, а также оборудования, технических средств обучения для осуществления процесса обучения по охране труда;</a:t>
            </a:r>
          </a:p>
          <a:p>
            <a:pPr indent="457200" algn="just">
              <a:spcAft>
                <a:spcPts val="0"/>
              </a:spcAft>
            </a:pPr>
            <a:r>
              <a:rPr lang="ru-RU" sz="1800" b="1" i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б) учебно-методическую базу в виде программ обучения по охране труда и учебных материалов для каждой программы обучения по охране труда;</a:t>
            </a:r>
          </a:p>
          <a:p>
            <a:pPr indent="457200" algn="just">
              <a:spcAft>
                <a:spcPts val="0"/>
              </a:spcAft>
            </a:pPr>
            <a:r>
              <a:rPr lang="ru-RU" sz="1800" b="1" i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в) не менее 2 лиц, проводящих обучение по охране труда, в штате организации или специалистов, привлекаемых по договорам гражданско-правового характера;</a:t>
            </a:r>
          </a:p>
          <a:p>
            <a:pPr indent="457200" algn="just">
              <a:spcAft>
                <a:spcPts val="0"/>
              </a:spcAft>
            </a:pPr>
            <a:r>
              <a:rPr lang="ru-RU" sz="1800" b="1" i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г) комиссию по проверке знания требований охраны труда, сформированную в соответствии с положениями </a:t>
            </a:r>
            <a:r>
              <a:rPr lang="ru-RU" sz="1800" b="1" i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hlinkClick r:id="" action="ppaction://hlinkfile"/>
              </a:rPr>
              <a:t>раздела VII</a:t>
            </a:r>
            <a:r>
              <a:rPr lang="ru-RU" sz="1800" b="1" i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настоящих Правил.</a:t>
            </a:r>
          </a:p>
          <a:p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9444367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pPr indent="457200" algn="just">
              <a:spcAft>
                <a:spcPts val="0"/>
              </a:spcAft>
            </a:pPr>
            <a:r>
              <a:rPr lang="ru-RU" sz="18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97. </a:t>
            </a:r>
            <a:r>
              <a:rPr lang="ru-RU" sz="18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Количество мест обучения работников должно определяться исходя из численности работников организации и составлять не менее одного места обучения на 100 работников </a:t>
            </a:r>
            <a:r>
              <a:rPr lang="ru-RU" sz="1800" b="1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организации</a:t>
            </a:r>
            <a:r>
              <a:rPr lang="ru-RU" sz="18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18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…</a:t>
            </a:r>
          </a:p>
          <a:p>
            <a:pPr indent="0" algn="just">
              <a:spcAft>
                <a:spcPts val="0"/>
              </a:spcAft>
              <a:buNone/>
            </a:pPr>
            <a:endParaRPr lang="ru-RU" sz="1800" dirty="0" smtClean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ru-RU" sz="1800" dirty="0" smtClean="0">
                <a:latin typeface="Times New Roman"/>
                <a:ea typeface="Times New Roman"/>
              </a:rPr>
              <a:t>98</a:t>
            </a:r>
            <a:r>
              <a:rPr lang="ru-RU" sz="1800" dirty="0">
                <a:latin typeface="Times New Roman"/>
                <a:ea typeface="Times New Roman"/>
              </a:rPr>
              <a:t>. </a:t>
            </a:r>
            <a:r>
              <a:rPr lang="ru-RU" sz="1800" b="1" dirty="0">
                <a:latin typeface="Times New Roman"/>
                <a:ea typeface="Times New Roman"/>
              </a:rPr>
              <a:t>При организации обучения по охране труда допускается использовать</a:t>
            </a:r>
            <a:r>
              <a:rPr lang="ru-RU" sz="1800" dirty="0">
                <a:latin typeface="Times New Roman"/>
                <a:ea typeface="Times New Roman"/>
              </a:rPr>
              <a:t> в качестве мест обучения по охране труда </a:t>
            </a:r>
            <a:r>
              <a:rPr lang="ru-RU" sz="1800" b="1" i="1" dirty="0">
                <a:latin typeface="Times New Roman"/>
                <a:ea typeface="Times New Roman"/>
              </a:rPr>
              <a:t>рабочие места работников, оснащенные необходимым оборудованием, обеспеченные нормативными правовыми актами, учебно-методическими материалами и материалами для проведения проверки знания требований охраны труда, информационно-справочными системами, обеспечивающими освоение работниками программ обучения по охране труда и прохождение проверки знания требований охраны труда в полном объеме.</a:t>
            </a:r>
            <a:endParaRPr lang="ru-RU" sz="1600" b="1" i="1" dirty="0">
              <a:effectLst/>
              <a:latin typeface="Times New Roman CYR"/>
              <a:ea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9547479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indent="0" algn="just">
              <a:spcAft>
                <a:spcPts val="0"/>
              </a:spcAft>
              <a:buNone/>
            </a:pPr>
            <a:endParaRPr lang="ru-RU" sz="1800" dirty="0">
              <a:latin typeface="Times New Roman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sz="1800" dirty="0" smtClean="0">
                <a:latin typeface="Times New Roman"/>
                <a:ea typeface="Times New Roman"/>
              </a:rPr>
              <a:t>Применяется с </a:t>
            </a:r>
            <a:r>
              <a:rPr lang="ru-RU" sz="1800" b="1" u="sng" dirty="0" smtClean="0">
                <a:latin typeface="Times New Roman"/>
                <a:ea typeface="Times New Roman"/>
              </a:rPr>
              <a:t>01.03.2023г.</a:t>
            </a:r>
            <a:r>
              <a:rPr lang="ru-RU" sz="1800" u="sng" dirty="0" smtClean="0">
                <a:latin typeface="Times New Roman"/>
                <a:ea typeface="Times New Roman"/>
              </a:rPr>
              <a:t> </a:t>
            </a:r>
          </a:p>
          <a:p>
            <a:pPr indent="0" algn="just">
              <a:spcAft>
                <a:spcPts val="0"/>
              </a:spcAft>
              <a:buNone/>
            </a:pPr>
            <a:endParaRPr lang="ru-RU" sz="1800" dirty="0" smtClean="0">
              <a:latin typeface="Times New Roman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sz="1800" b="1" dirty="0" smtClean="0">
                <a:latin typeface="Times New Roman"/>
                <a:ea typeface="Times New Roman"/>
              </a:rPr>
              <a:t>п. 99</a:t>
            </a:r>
            <a:r>
              <a:rPr lang="ru-RU" sz="1800" b="1" dirty="0">
                <a:latin typeface="Times New Roman"/>
                <a:ea typeface="Times New Roman"/>
              </a:rPr>
              <a:t>. Работодатель проводит обучение работников требованиям охраны труда, обучение по оказанию первой помощи пострадавшим, обучение по использованию (применению) средств индивидуальной защиты</a:t>
            </a:r>
            <a:r>
              <a:rPr lang="ru-RU" sz="1800" dirty="0">
                <a:latin typeface="Times New Roman"/>
                <a:ea typeface="Times New Roman"/>
              </a:rPr>
              <a:t> </a:t>
            </a:r>
            <a:r>
              <a:rPr lang="ru-RU" sz="2400" b="1" i="1" u="sng" dirty="0">
                <a:latin typeface="Times New Roman"/>
                <a:ea typeface="Times New Roman"/>
              </a:rPr>
              <a:t>после</a:t>
            </a:r>
            <a:r>
              <a:rPr lang="ru-RU" sz="1800" u="sng" dirty="0">
                <a:latin typeface="Times New Roman"/>
                <a:ea typeface="Times New Roman"/>
              </a:rPr>
              <a:t> </a:t>
            </a:r>
            <a:r>
              <a:rPr lang="ru-RU" sz="1800" b="1" u="sng" dirty="0">
                <a:latin typeface="Times New Roman"/>
                <a:ea typeface="Times New Roman"/>
              </a:rPr>
              <a:t>регистрации в реестре</a:t>
            </a:r>
            <a:r>
              <a:rPr lang="ru-RU" sz="1800" u="sng" dirty="0">
                <a:latin typeface="Times New Roman"/>
                <a:ea typeface="Times New Roman"/>
              </a:rPr>
              <a:t> </a:t>
            </a:r>
            <a:r>
              <a:rPr lang="ru-RU" sz="1800" dirty="0">
                <a:latin typeface="Times New Roman"/>
                <a:ea typeface="Times New Roman"/>
              </a:rPr>
              <a:t>индивидуальных предпринимателей и </a:t>
            </a:r>
            <a:r>
              <a:rPr lang="ru-RU" sz="1800" b="1" u="sng" dirty="0">
                <a:latin typeface="Times New Roman"/>
                <a:ea typeface="Times New Roman"/>
              </a:rPr>
              <a:t>юридических лиц</a:t>
            </a:r>
            <a:r>
              <a:rPr lang="ru-RU" sz="1800" b="1" dirty="0">
                <a:latin typeface="Times New Roman"/>
                <a:ea typeface="Times New Roman"/>
              </a:rPr>
              <a:t>, осуществляющих деятельность по обучению своих работников вопросам охраны труда, в соответствии с требованиями </a:t>
            </a:r>
            <a:r>
              <a:rPr lang="ru-RU" sz="18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hlinkClick r:id="" action="ppaction://hlinkfile"/>
              </a:rPr>
              <a:t>раздела XI</a:t>
            </a:r>
            <a:r>
              <a:rPr lang="ru-RU" sz="1800" b="1" dirty="0">
                <a:latin typeface="Times New Roman"/>
                <a:ea typeface="Times New Roman"/>
              </a:rPr>
              <a:t> настоящих Правил, </a:t>
            </a:r>
            <a:r>
              <a:rPr lang="ru-RU" sz="2000" b="1" dirty="0">
                <a:latin typeface="Times New Roman"/>
                <a:ea typeface="Times New Roman"/>
              </a:rPr>
              <a:t>при </a:t>
            </a:r>
            <a:r>
              <a:rPr lang="ru-RU" sz="2000" b="1" u="sng" dirty="0">
                <a:latin typeface="Times New Roman"/>
                <a:ea typeface="Times New Roman"/>
              </a:rPr>
              <a:t>условии</a:t>
            </a:r>
            <a:r>
              <a:rPr lang="ru-RU" sz="2000" b="1" dirty="0">
                <a:latin typeface="Times New Roman"/>
                <a:ea typeface="Times New Roman"/>
              </a:rPr>
              <a:t> </a:t>
            </a:r>
            <a:r>
              <a:rPr lang="ru-RU" sz="1800" b="1" i="1" dirty="0">
                <a:latin typeface="Times New Roman"/>
                <a:ea typeface="Times New Roman"/>
              </a:rPr>
              <a:t>внесения информации о нем в личный кабинет</a:t>
            </a:r>
            <a:r>
              <a:rPr lang="ru-RU" sz="1800" b="1" dirty="0">
                <a:latin typeface="Times New Roman"/>
                <a:ea typeface="Times New Roman"/>
              </a:rPr>
              <a:t> индивидуального предпринимателя, </a:t>
            </a:r>
            <a:r>
              <a:rPr lang="ru-RU" sz="1800" b="1" i="1" u="sng" dirty="0">
                <a:latin typeface="Times New Roman"/>
                <a:ea typeface="Times New Roman"/>
              </a:rPr>
              <a:t>юридического лица</a:t>
            </a:r>
            <a:r>
              <a:rPr lang="ru-RU" sz="1800" b="1" dirty="0">
                <a:latin typeface="Times New Roman"/>
                <a:ea typeface="Times New Roman"/>
              </a:rPr>
              <a:t>, осуществляющих деятельность по обучению своих работников вопросам охраны труда, в информационной системе охраны труда Министерства труда и социальной защиты Российской Федерации.</a:t>
            </a:r>
            <a:endParaRPr lang="ru-RU" sz="1600" b="1" dirty="0">
              <a:latin typeface="Times New Roman CYR"/>
              <a:ea typeface="Times New Roman"/>
            </a:endParaRPr>
          </a:p>
          <a:p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0727595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764704"/>
            <a:ext cx="7920880" cy="5328592"/>
          </a:xfrm>
        </p:spPr>
        <p:txBody>
          <a:bodyPr>
            <a:normAutofit/>
          </a:bodyPr>
          <a:lstStyle/>
          <a:p>
            <a:pPr indent="457200" algn="just">
              <a:spcAft>
                <a:spcPts val="0"/>
              </a:spcAft>
            </a:pPr>
            <a:r>
              <a:rPr lang="ru-RU" sz="1800" dirty="0">
                <a:latin typeface="Times New Roman"/>
                <a:ea typeface="Times New Roman"/>
              </a:rPr>
              <a:t>104. </a:t>
            </a:r>
            <a:r>
              <a:rPr lang="ru-RU" sz="1800" b="1" dirty="0">
                <a:latin typeface="Times New Roman"/>
                <a:ea typeface="Times New Roman"/>
              </a:rPr>
              <a:t>Министерство труда и социальной защиты Российской Федерации осуществляет формирование и ведение реестра организаций </a:t>
            </a:r>
            <a:r>
              <a:rPr lang="ru-RU" sz="1800" dirty="0">
                <a:latin typeface="Times New Roman"/>
                <a:ea typeface="Times New Roman"/>
              </a:rPr>
              <a:t>и индивидуальных предпринимателей, оказывающих услуги в области охраны труда (в части обучения по охране труда), реестра индивидуальных предпринимателей и </a:t>
            </a:r>
            <a:r>
              <a:rPr lang="ru-RU" sz="1800" b="1" u="sng" dirty="0">
                <a:latin typeface="Times New Roman"/>
                <a:ea typeface="Times New Roman"/>
              </a:rPr>
              <a:t>юридических лиц</a:t>
            </a:r>
            <a:r>
              <a:rPr lang="ru-RU" sz="1800" dirty="0">
                <a:latin typeface="Times New Roman"/>
                <a:ea typeface="Times New Roman"/>
              </a:rPr>
              <a:t>, </a:t>
            </a:r>
            <a:r>
              <a:rPr lang="ru-RU" sz="1800" b="1" dirty="0">
                <a:latin typeface="Times New Roman"/>
                <a:ea typeface="Times New Roman"/>
              </a:rPr>
              <a:t>осуществляющих деятельность </a:t>
            </a:r>
            <a:r>
              <a:rPr lang="ru-RU" sz="1800" dirty="0">
                <a:latin typeface="Times New Roman"/>
                <a:ea typeface="Times New Roman"/>
              </a:rPr>
              <a:t>по обучению своих работников вопросам охраны труда, и реестра обученных лиц</a:t>
            </a:r>
            <a:r>
              <a:rPr lang="ru-RU" sz="1800" dirty="0" smtClean="0">
                <a:latin typeface="Times New Roman"/>
                <a:ea typeface="Times New Roman"/>
              </a:rPr>
              <a:t>.</a:t>
            </a:r>
          </a:p>
          <a:p>
            <a:pPr indent="0" algn="just">
              <a:spcAft>
                <a:spcPts val="0"/>
              </a:spcAft>
              <a:buNone/>
            </a:pPr>
            <a:endParaRPr lang="ru-RU" sz="1800" dirty="0" smtClean="0">
              <a:latin typeface="Times New Roman"/>
              <a:ea typeface="Times New Roman"/>
            </a:endParaRPr>
          </a:p>
          <a:p>
            <a:pPr indent="0" algn="just">
              <a:spcAft>
                <a:spcPts val="0"/>
              </a:spcAft>
              <a:buNone/>
            </a:pPr>
            <a:endParaRPr lang="ru-RU" sz="1600" dirty="0">
              <a:latin typeface="Times New Roman CYR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sz="1800" dirty="0" smtClean="0">
                <a:latin typeface="Times New Roman"/>
                <a:ea typeface="Times New Roman"/>
              </a:rPr>
              <a:t>105</a:t>
            </a:r>
            <a:r>
              <a:rPr lang="ru-RU" sz="1800" dirty="0">
                <a:latin typeface="Times New Roman"/>
                <a:ea typeface="Times New Roman"/>
              </a:rPr>
              <a:t>. </a:t>
            </a:r>
            <a:r>
              <a:rPr lang="ru-RU" sz="1800" b="1" dirty="0">
                <a:latin typeface="Times New Roman"/>
                <a:ea typeface="Times New Roman"/>
              </a:rPr>
              <a:t>Регистрация в реестре </a:t>
            </a:r>
            <a:r>
              <a:rPr lang="ru-RU" sz="1800" dirty="0">
                <a:latin typeface="Times New Roman"/>
                <a:ea typeface="Times New Roman"/>
              </a:rPr>
              <a:t>индивидуальных предпринимателей и </a:t>
            </a:r>
            <a:r>
              <a:rPr lang="ru-RU" sz="1800" b="1" dirty="0">
                <a:latin typeface="Times New Roman"/>
                <a:ea typeface="Times New Roman"/>
              </a:rPr>
              <a:t>юридических лиц</a:t>
            </a:r>
            <a:r>
              <a:rPr lang="ru-RU" sz="1800" dirty="0">
                <a:latin typeface="Times New Roman"/>
                <a:ea typeface="Times New Roman"/>
              </a:rPr>
              <a:t>, осуществляющих деятельность по обучению своих работников вопросам охраны труда, </a:t>
            </a:r>
            <a:r>
              <a:rPr lang="ru-RU" sz="1800" b="1" dirty="0">
                <a:latin typeface="Times New Roman"/>
                <a:ea typeface="Times New Roman"/>
              </a:rPr>
              <a:t>осуществляется в уведомительном порядке.</a:t>
            </a:r>
            <a:endParaRPr lang="ru-RU" sz="1600" b="1" dirty="0">
              <a:latin typeface="Times New Roman CYR"/>
              <a:ea typeface="Times New Roman"/>
            </a:endParaRPr>
          </a:p>
          <a:p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997793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7920879" cy="720080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12. Инструктаж на рабочем месте</a:t>
            </a:r>
            <a:endParaRPr lang="ru-RU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1268760"/>
            <a:ext cx="8229600" cy="4968551"/>
          </a:xfrm>
        </p:spPr>
        <p:txBody>
          <a:bodyPr>
            <a:normAutofit lnSpcReduction="10000"/>
          </a:bodyPr>
          <a:lstStyle/>
          <a:p>
            <a:pPr indent="457200" algn="just">
              <a:spcAft>
                <a:spcPts val="0"/>
              </a:spcAft>
            </a:pPr>
            <a:r>
              <a:rPr lang="ru-RU" sz="1800" b="1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а) первичный инструктаж по охране труда;</a:t>
            </a:r>
          </a:p>
          <a:p>
            <a:pPr indent="457200" algn="just">
              <a:spcAft>
                <a:spcPts val="0"/>
              </a:spcAft>
            </a:pPr>
            <a:r>
              <a:rPr lang="ru-RU" sz="1800" b="1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б) повторный инструктаж по охране труда;</a:t>
            </a:r>
          </a:p>
          <a:p>
            <a:pPr indent="457200" algn="just">
              <a:spcAft>
                <a:spcPts val="0"/>
              </a:spcAft>
            </a:pPr>
            <a:r>
              <a:rPr lang="ru-RU" sz="1800" b="1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в) внеплановый инструктаж по охране труда.</a:t>
            </a:r>
          </a:p>
          <a:p>
            <a:pPr indent="457200" algn="just">
              <a:spcAft>
                <a:spcPts val="0"/>
              </a:spcAft>
            </a:pPr>
            <a:endParaRPr lang="ru-RU" sz="1800" b="1" dirty="0" smtClean="0">
              <a:effectLst/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r>
              <a:rPr lang="ru-RU" sz="1800" b="1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13. </a:t>
            </a:r>
            <a:r>
              <a:rPr lang="ru-RU" sz="1800" b="1" u="sng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Первичный</a:t>
            </a:r>
            <a:r>
              <a:rPr lang="ru-RU" sz="1800" b="1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инструктаж </a:t>
            </a:r>
            <a:r>
              <a:rPr lang="ru-RU" sz="1800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по охране труда </a:t>
            </a:r>
            <a:r>
              <a:rPr lang="ru-RU" sz="1800" b="1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проводится для всех работников организации </a:t>
            </a:r>
            <a:r>
              <a:rPr lang="ru-RU" sz="1800" b="1" u="sng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до начала самостоятельной работы</a:t>
            </a:r>
            <a:r>
              <a:rPr lang="ru-RU" sz="1800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, </a:t>
            </a:r>
            <a:r>
              <a:rPr lang="ru-RU" sz="1800" b="1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а также для лиц, проходящих производственную практику. </a:t>
            </a:r>
          </a:p>
          <a:p>
            <a:r>
              <a:rPr lang="ru-RU" sz="1800" b="1" i="1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Допускается освобождение отдельных категорий работников от прохождения первичного инструктажа по охране труда.</a:t>
            </a:r>
          </a:p>
          <a:p>
            <a:pPr indent="457200" algn="just">
              <a:spcAft>
                <a:spcPts val="0"/>
              </a:spcAft>
            </a:pPr>
            <a:r>
              <a:rPr lang="ru-RU" sz="1800" b="1" i="1" u="sng" dirty="0" smtClean="0">
                <a:effectLst/>
                <a:latin typeface="Times New Roman"/>
                <a:ea typeface="Times New Roman"/>
              </a:rPr>
              <a:t>Информация о безопасных методах и приемах выполнения работ </a:t>
            </a:r>
            <a:r>
              <a:rPr lang="ru-RU" sz="1800" b="1" i="1" dirty="0" smtClean="0">
                <a:effectLst/>
                <a:latin typeface="Times New Roman"/>
                <a:ea typeface="Times New Roman"/>
              </a:rPr>
              <a:t>при наличии такой опасности </a:t>
            </a:r>
            <a:r>
              <a:rPr lang="ru-RU" sz="1800" b="1" i="1" u="sng" dirty="0" smtClean="0">
                <a:effectLst/>
                <a:latin typeface="Times New Roman"/>
                <a:ea typeface="Times New Roman"/>
              </a:rPr>
              <a:t>должна быть включена в программу вводного инструктажа по охране труда. </a:t>
            </a:r>
          </a:p>
          <a:p>
            <a:pPr indent="457200" algn="just">
              <a:spcAft>
                <a:spcPts val="0"/>
              </a:spcAft>
            </a:pPr>
            <a:endParaRPr lang="ru-RU" sz="1800" b="1" i="1" u="sng" dirty="0" smtClean="0">
              <a:effectLst/>
              <a:latin typeface="Times New Roman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sz="1800" b="1" dirty="0" smtClean="0">
                <a:effectLst/>
                <a:latin typeface="Times New Roman"/>
                <a:ea typeface="Times New Roman"/>
              </a:rPr>
              <a:t>Перечень профессий и должностей работников, освобожденных от прохождения первичного инструктажа по охране труда, утверждается работодателем.</a:t>
            </a:r>
            <a:endParaRPr lang="ru-RU" sz="1600" dirty="0" smtClean="0">
              <a:effectLst/>
              <a:latin typeface="Times New Roman CYR"/>
              <a:ea typeface="Times New Roman"/>
            </a:endParaRPr>
          </a:p>
          <a:p>
            <a:endParaRPr lang="ru-RU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5330597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404664"/>
            <a:ext cx="8229600" cy="5721499"/>
          </a:xfrm>
        </p:spPr>
        <p:txBody>
          <a:bodyPr>
            <a:noAutofit/>
          </a:bodyPr>
          <a:lstStyle/>
          <a:p>
            <a:pPr indent="457200" algn="just">
              <a:spcAft>
                <a:spcPts val="0"/>
              </a:spcAft>
            </a:pPr>
            <a:r>
              <a:rPr lang="ru-RU" sz="16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106. Индивидуальные предприниматели и </a:t>
            </a:r>
            <a:r>
              <a:rPr lang="ru-RU" sz="1600" b="1" u="sng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юридические лица</a:t>
            </a:r>
            <a:r>
              <a:rPr lang="ru-RU" sz="16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, </a:t>
            </a:r>
            <a:r>
              <a:rPr lang="ru-RU" sz="1600" b="1" u="sng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осуществляющие деятельность по обучению своих работников вопросам охраны труда</a:t>
            </a:r>
            <a:r>
              <a:rPr lang="ru-RU" sz="16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, соответствующие требованиям </a:t>
            </a:r>
            <a: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hlinkClick r:id="" action="ppaction://hlinkfile"/>
              </a:rPr>
              <a:t>пунктов 96 - 98</a:t>
            </a:r>
            <a:r>
              <a:rPr lang="ru-RU" sz="16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настоящих Правил и проинформировавшие Министерство труда и социальной защиты Российской Федерации о намерении осуществлять деятельность по обучению своих работников вопросам охраны труда (далее - намерение осуществлять деятельность по обучению своих работников вопросам охраны труда), </a:t>
            </a:r>
            <a:r>
              <a:rPr lang="ru-RU" sz="1600" b="1" u="sng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подлежат регистрации в реестре</a:t>
            </a:r>
            <a:r>
              <a:rPr lang="ru-RU" sz="16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индивидуальных предпринимателей и </a:t>
            </a:r>
            <a:r>
              <a:rPr lang="ru-RU" sz="1600" b="1" u="sng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юридических лиц</a:t>
            </a:r>
            <a:r>
              <a:rPr lang="ru-RU" sz="16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, осуществляющих деятельность по обучению своих работников вопросам охраны труда, с указанием следующих сведений:</a:t>
            </a:r>
          </a:p>
          <a:p>
            <a:pPr indent="457200" algn="just">
              <a:spcAft>
                <a:spcPts val="0"/>
              </a:spcAft>
            </a:pPr>
            <a:r>
              <a:rPr lang="ru-RU" sz="1600" b="1" i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а) полное и сокращенное (при наличии) наименование, в том числе фирменное наименование, и организационно-правовая форма юридического лица, адрес его места нахождения, государственный регистрационный номер записи о создании юридического лица, данные документа, подтверждающего факт внесения сведений о юридическом лице в Единый государственный реестр юридических лиц, с указанием номера телефона и адреса электронной почты юридического лица (при наличии);</a:t>
            </a:r>
          </a:p>
          <a:p>
            <a:pPr indent="457200" algn="just">
              <a:spcAft>
                <a:spcPts val="0"/>
              </a:spcAft>
            </a:pPr>
            <a:r>
              <a:rPr lang="ru-RU" sz="1600" b="1" i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б) фамилия, имя и отчество (при наличии) индивидуального предпринимателя, адрес его места жительства, данные документа, удостоверяющего его личность, государственный регистрационный номер записи о государственной регистрации индивидуального предпринимателя, данные документа, подтверждающего факт внесения сведений об индивидуальном предпринимателе в Единый государственный реестр индивидуальных предпринимателей, с указанием номера телефона и адреса электронной почты (при наличии) индивидуального предпринимателя</a:t>
            </a:r>
            <a:r>
              <a:rPr lang="ru-RU" sz="1600" b="1" i="1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;</a:t>
            </a:r>
            <a:endParaRPr lang="ru-RU" sz="1600" b="1" i="1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0469853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332656"/>
            <a:ext cx="8229600" cy="5904656"/>
          </a:xfrm>
        </p:spPr>
        <p:txBody>
          <a:bodyPr>
            <a:normAutofit fontScale="92500"/>
          </a:bodyPr>
          <a:lstStyle/>
          <a:p>
            <a:pPr lvl="0" indent="457200" algn="just"/>
            <a:endParaRPr lang="ru-RU" sz="1000" u="sng" dirty="0">
              <a:solidFill>
                <a:srgbClr val="0000FF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lvl="0" indent="457200" algn="just"/>
            <a:r>
              <a:rPr lang="ru-RU" sz="1400" b="1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в) идентификационный номер налогоплательщика, данные документа о постановке заявителя на учет в налоговом органе;</a:t>
            </a:r>
          </a:p>
          <a:p>
            <a:pPr lvl="0" indent="457200" algn="just"/>
            <a:r>
              <a:rPr lang="ru-RU" sz="1400" b="1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г) основной государственный регистрационный номер юридического лица (основной государственный регистрационный номер индивидуального предпринимателя);</a:t>
            </a:r>
          </a:p>
          <a:p>
            <a:pPr lvl="0" indent="457200" algn="just"/>
            <a:r>
              <a:rPr lang="ru-RU" sz="1400" b="1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д) заверенная работодателем копия локального нормативного акта (решения) о проведении обучения по охране труда работодателем без привлечения организации или индивидуального предпринимателя, оказывающих услуги по обучению работодателей и работников вопросам охраны труда, с отметкой об учете мнения профсоюзного или иного уполномоченного работниками представительного органа (при наличии</a:t>
            </a:r>
            <a:r>
              <a:rPr lang="ru-RU" sz="1400" b="1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);</a:t>
            </a:r>
            <a:endParaRPr lang="ru-RU" sz="1400" b="1" i="1" u="sng" dirty="0">
              <a:solidFill>
                <a:srgbClr val="0000FF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lvl="0" indent="457200" algn="just"/>
            <a:r>
              <a:rPr lang="ru-RU" sz="1400" b="1" i="1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е</a:t>
            </a:r>
            <a:r>
              <a:rPr lang="ru-RU" sz="1400" b="1" i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) адрес официального сайта в информационно-телекоммуникационной сети "Интернет" (при наличии);</a:t>
            </a:r>
          </a:p>
          <a:p>
            <a:pPr lvl="0" indent="457200" algn="just"/>
            <a:r>
              <a:rPr lang="ru-RU" sz="1400" b="1" i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ж) сведения о среднесписочной численности работников и количестве работников, подлежащих обучению по охране труда;</a:t>
            </a:r>
          </a:p>
          <a:p>
            <a:pPr lvl="0" indent="457200" algn="just"/>
            <a:r>
              <a:rPr lang="ru-RU" sz="1400" b="1" i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з) сведения о наличии мест обучения по охране труда работников в соотношении не менее одного места обучения на 100 работников организации, оснащенных необходимым оборудованием, информационно-справочными системами, обеспечивающими освоение работниками программ обучения по охране труда и прохождение проверки знания требований охраны труда в полном объеме;</a:t>
            </a:r>
          </a:p>
          <a:p>
            <a:pPr lvl="0" indent="457200" algn="just"/>
            <a:r>
              <a:rPr lang="ru-RU" sz="1400" b="1" i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и) сведения о наличии технических средств обучения для отработки практических навыков;</a:t>
            </a:r>
          </a:p>
          <a:p>
            <a:pPr lvl="0" indent="457200" algn="just"/>
            <a:r>
              <a:rPr lang="ru-RU" sz="1400" b="1" i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к) сведения о наличии программ обучения по охране труда;</a:t>
            </a:r>
          </a:p>
          <a:p>
            <a:pPr lvl="0" indent="457200" algn="just"/>
            <a:r>
              <a:rPr lang="ru-RU" sz="1400" b="1" i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л) сведения о наличии учебно-методических материалов и материалов для проведения проверки знания требований охраны труда для каждой программы обучения по охране труда;</a:t>
            </a:r>
          </a:p>
          <a:p>
            <a:pPr lvl="0" indent="457200" algn="just"/>
            <a:r>
              <a:rPr lang="ru-RU" sz="1400" b="1" i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м) сведения о наличии в штате организации не менее 2 работников или иных лиц, привлекаемых для проведения обучения по охране труда;</a:t>
            </a:r>
          </a:p>
          <a:p>
            <a:pPr lvl="0" indent="457200" algn="just"/>
            <a:r>
              <a:rPr lang="ru-RU" sz="1400" b="1" i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н) сведения о наличии комиссии по проверке знания требований охраны труда.</a:t>
            </a:r>
          </a:p>
          <a:p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0725258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 indent="457200" algn="just">
              <a:spcAft>
                <a:spcPts val="0"/>
              </a:spcAft>
            </a:pPr>
            <a:endParaRPr lang="ru-RU" sz="1800" dirty="0" smtClean="0">
              <a:latin typeface="Times New Roman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endParaRPr lang="ru-RU" sz="1800" dirty="0">
              <a:latin typeface="Times New Roman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sz="16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107</a:t>
            </a:r>
            <a:r>
              <a:rPr lang="ru-RU" sz="16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 </a:t>
            </a:r>
            <a:r>
              <a:rPr lang="ru-RU" sz="16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Регистрация уведомления осуществляется посредством заполнения работодателем электронной формы в информационной системе охраны труда Министерства труда и социальной защиты Российской Федерации</a:t>
            </a:r>
            <a:r>
              <a:rPr lang="ru-RU" sz="16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 Уведомление подписывается </a:t>
            </a:r>
            <a:r>
              <a:rPr lang="ru-RU" sz="16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hlinkClick r:id="rId2"/>
              </a:rPr>
              <a:t>электронной подписью</a:t>
            </a:r>
            <a:r>
              <a:rPr lang="ru-RU" sz="16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, вид которой установлен законодательством Российской Федерации для подписания таких документов</a:t>
            </a:r>
            <a:r>
              <a:rPr lang="ru-RU" sz="16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</a:t>
            </a:r>
          </a:p>
          <a:p>
            <a:pPr indent="0" algn="just">
              <a:spcAft>
                <a:spcPts val="0"/>
              </a:spcAft>
              <a:buNone/>
            </a:pPr>
            <a:endParaRPr lang="ru-RU" sz="16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marL="107950" algn="just">
              <a:spcBef>
                <a:spcPts val="375"/>
              </a:spcBef>
              <a:spcAft>
                <a:spcPts val="0"/>
              </a:spcAft>
            </a:pP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hlinkClick r:id="" action="ppaction://hlinkfile"/>
              </a:rPr>
              <a:t>Ст. 108 применяются</a:t>
            </a:r>
            <a:r>
              <a:rPr lang="ru-RU" sz="1600" dirty="0" smtClean="0">
                <a:solidFill>
                  <a:srgbClr val="35384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rgbClr val="35384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 1 марта 2023 г.</a:t>
            </a:r>
          </a:p>
          <a:p>
            <a:pPr indent="457200" algn="just"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108. </a:t>
            </a:r>
            <a:r>
              <a:rPr lang="ru-RU" sz="16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Регистрация</a:t>
            </a:r>
            <a:r>
              <a:rPr lang="ru-RU" sz="16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работодателя в реестре индивидуальных предпринимателей и </a:t>
            </a:r>
            <a:r>
              <a:rPr lang="ru-RU" sz="16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юридических лиц, осуществляющих деятельность по обучению своих работников вопросам охраны труда,</a:t>
            </a:r>
            <a:r>
              <a:rPr lang="ru-RU" sz="16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осуществляется Министерством труда и социальной защиты Российской Федерации </a:t>
            </a:r>
            <a:r>
              <a:rPr lang="ru-RU" sz="16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 течение 5 рабочих дней </a:t>
            </a:r>
            <a:r>
              <a:rPr lang="ru-RU" sz="16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со дня поступления намерения осуществлять деятельность по обучению своих работников вопросам охраны труда, предусмотренного 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hlinkClick r:id="" action="ppaction://hlinkfile"/>
              </a:rPr>
              <a:t>пунктом 106</a:t>
            </a:r>
            <a:r>
              <a:rPr lang="ru-RU" sz="16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настоящих Правил.</a:t>
            </a:r>
          </a:p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2862365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pPr indent="457200" algn="just">
              <a:spcAft>
                <a:spcPts val="0"/>
              </a:spcAft>
            </a:pPr>
            <a:r>
              <a:rPr lang="ru-RU" sz="1800" dirty="0">
                <a:latin typeface="Times New Roman"/>
                <a:ea typeface="Times New Roman"/>
              </a:rPr>
              <a:t>118. Индивидуальный предприниматель или </a:t>
            </a:r>
            <a:r>
              <a:rPr lang="ru-RU" sz="1800" b="1" dirty="0">
                <a:latin typeface="Times New Roman"/>
                <a:ea typeface="Times New Roman"/>
              </a:rPr>
              <a:t>юридическое лицо, осуществляющие деятельность по обучению своих работников вопросам охраны труда</a:t>
            </a:r>
            <a:r>
              <a:rPr lang="ru-RU" sz="1800" dirty="0">
                <a:latin typeface="Times New Roman"/>
                <a:ea typeface="Times New Roman"/>
              </a:rPr>
              <a:t>, организации и индивидуальные предприниматели, оказывающие услуги по обучению работодателей и работников вопросам охраны труда, после проведения проверки знания требований охраны труда </a:t>
            </a:r>
            <a:r>
              <a:rPr lang="ru-RU" sz="1800" b="1" dirty="0">
                <a:latin typeface="Times New Roman"/>
                <a:ea typeface="Times New Roman"/>
              </a:rPr>
              <a:t>передают в реестр обученных лиц следующие сведения:</a:t>
            </a:r>
            <a:endParaRPr lang="ru-RU" sz="1600" b="1" dirty="0">
              <a:latin typeface="Times New Roman CYR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endParaRPr lang="ru-RU" sz="1600" b="1" i="1" dirty="0">
              <a:latin typeface="Times New Roman CYR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sz="1800" b="1" i="1" dirty="0">
                <a:latin typeface="Times New Roman"/>
                <a:ea typeface="Times New Roman"/>
              </a:rPr>
              <a:t>б) индивидуальным предпринимателем или </a:t>
            </a:r>
            <a:r>
              <a:rPr lang="ru-RU" sz="1800" b="1" i="1" u="sng" dirty="0">
                <a:latin typeface="Times New Roman"/>
                <a:ea typeface="Times New Roman"/>
              </a:rPr>
              <a:t>юридическим л</a:t>
            </a:r>
            <a:r>
              <a:rPr lang="ru-RU" sz="1800" b="1" i="1" dirty="0">
                <a:latin typeface="Times New Roman"/>
                <a:ea typeface="Times New Roman"/>
              </a:rPr>
              <a:t>ицом, осуществляющим деятельность по обучению своих работников вопросам охраны труда:</a:t>
            </a:r>
            <a:endParaRPr lang="ru-RU" sz="1600" b="1" i="1" dirty="0">
              <a:latin typeface="Times New Roman CYR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sz="1800" b="1" i="1" dirty="0">
                <a:latin typeface="Times New Roman"/>
                <a:ea typeface="Times New Roman"/>
              </a:rPr>
              <a:t>фамилия, имя, отчество (при наличии), страховой номер индивидуального лицевого счета, профессия (должность) работника, прошедшего обучение по охране труда;</a:t>
            </a:r>
            <a:endParaRPr lang="ru-RU" sz="1600" b="1" i="1" dirty="0">
              <a:latin typeface="Times New Roman CYR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sz="1800" b="1" i="1" dirty="0">
                <a:latin typeface="Times New Roman"/>
                <a:ea typeface="Times New Roman"/>
              </a:rPr>
              <a:t>наименование программы обучения по охране труда;</a:t>
            </a:r>
            <a:endParaRPr lang="ru-RU" sz="1600" b="1" i="1" dirty="0">
              <a:latin typeface="Times New Roman CYR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sz="1800" b="1" i="1" dirty="0">
                <a:latin typeface="Times New Roman"/>
                <a:ea typeface="Times New Roman"/>
              </a:rPr>
              <a:t>дата проверки знания требований охраны труда;</a:t>
            </a:r>
            <a:endParaRPr lang="ru-RU" sz="1600" b="1" i="1" dirty="0">
              <a:latin typeface="Times New Roman CYR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sz="1800" b="1" i="1" dirty="0">
                <a:latin typeface="Times New Roman"/>
                <a:ea typeface="Times New Roman"/>
              </a:rPr>
              <a:t>результат проверки знания требований охраны труда (оценка результата проверки "удовлетворительно" или "неудовлетворительно");</a:t>
            </a:r>
            <a:endParaRPr lang="ru-RU" sz="1600" b="1" i="1" dirty="0">
              <a:latin typeface="Times New Roman CYR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sz="1800" b="1" i="1" dirty="0">
                <a:latin typeface="Times New Roman"/>
                <a:ea typeface="Times New Roman"/>
              </a:rPr>
              <a:t>номер протокола проверки знания требований охраны труда.</a:t>
            </a:r>
            <a:endParaRPr lang="ru-RU" sz="1600" b="1" i="1" dirty="0">
              <a:latin typeface="Times New Roman CYR"/>
              <a:ea typeface="Times New Roman"/>
            </a:endParaRPr>
          </a:p>
          <a:p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0175049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864096"/>
          </a:xfrm>
        </p:spPr>
        <p:txBody>
          <a:bodyPr>
            <a:noAutofit/>
          </a:bodyPr>
          <a:lstStyle/>
          <a:p>
            <a:pPr algn="ctr">
              <a:spcBef>
                <a:spcPts val="540"/>
              </a:spcBef>
              <a:spcAft>
                <a:spcPts val="540"/>
              </a:spcAft>
            </a:pPr>
            <a:r>
              <a:rPr lang="ru-RU" sz="1600" b="1" kern="0" dirty="0">
                <a:solidFill>
                  <a:srgbClr val="2628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Заключительные положения</a:t>
            </a:r>
            <a:br>
              <a:rPr lang="ru-RU" sz="1600" b="1" kern="0" dirty="0">
                <a:solidFill>
                  <a:srgbClr val="2628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 </a:t>
            </a:r>
            <a:br>
              <a:rPr lang="ru-RU" sz="16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indent="457200" algn="just"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122. </a:t>
            </a:r>
            <a:r>
              <a:rPr lang="ru-RU" sz="16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Ответственность за актуальность и полноту информации, содержащейся в программах обучения по охране труда, </a:t>
            </a:r>
            <a:r>
              <a:rPr lang="ru-RU" sz="1600" b="1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несет … работодатель </a:t>
            </a:r>
            <a:r>
              <a:rPr lang="ru-RU" sz="16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 случае проведения обучения в организации. </a:t>
            </a:r>
            <a:r>
              <a:rPr lang="ru-RU" sz="16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Ответственность за определение работников, которым необходимо пройти обучение по охране труда, организацию процесса обучения по охране труда и процедуры проверки знания требований охраны труда работников возлагается на работодателя</a:t>
            </a:r>
            <a:r>
              <a:rPr lang="ru-RU" sz="16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</a:t>
            </a:r>
          </a:p>
          <a:p>
            <a:pPr indent="457200" algn="just">
              <a:spcAft>
                <a:spcPts val="0"/>
              </a:spcAft>
            </a:pPr>
            <a:endParaRPr lang="ru-RU" sz="16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123. </a:t>
            </a:r>
            <a:r>
              <a:rPr lang="ru-RU" sz="16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Оценка соблюдения работодателями требований настоящих Правил осуществляется в рамках федерального государственного контроля (надзора) </a:t>
            </a:r>
            <a:r>
              <a:rPr lang="ru-RU" sz="16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за соблюдением трудового законодательства Российской Федерации и иных нормативных правовых актов, содержащих нормы трудового права</a:t>
            </a:r>
            <a:r>
              <a:rPr lang="ru-RU" sz="16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</a:t>
            </a:r>
          </a:p>
          <a:p>
            <a:pPr indent="457200" algn="just">
              <a:spcAft>
                <a:spcPts val="0"/>
              </a:spcAft>
            </a:pPr>
            <a:endParaRPr lang="ru-RU" sz="16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ru-RU" sz="1600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124. В соответствии со 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hlinkClick r:id="rId2"/>
              </a:rPr>
              <a:t>статьей 370</a:t>
            </a:r>
            <a:r>
              <a:rPr lang="ru-RU" sz="16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Трудового кодекса Российской Федерации </a:t>
            </a:r>
            <a:r>
              <a:rPr lang="ru-RU" sz="16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профсоюзный контроль за соблюдением требований настоящих Правил осуществляется инспекциями труда </a:t>
            </a:r>
            <a:r>
              <a:rPr lang="ru-RU" sz="16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соответствующих профессиональных союзов.</a:t>
            </a:r>
          </a:p>
          <a:p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61371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404664"/>
            <a:ext cx="8229600" cy="5760640"/>
          </a:xfrm>
        </p:spPr>
        <p:txBody>
          <a:bodyPr>
            <a:normAutofit fontScale="25000" lnSpcReduction="20000"/>
          </a:bodyPr>
          <a:lstStyle/>
          <a:p>
            <a:pPr indent="457200" algn="just">
              <a:spcAft>
                <a:spcPts val="0"/>
              </a:spcAft>
            </a:pPr>
            <a:r>
              <a:rPr lang="ru-RU" sz="7200" b="1" i="1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14. Повторный инструктаж проводится не реже одного раза в 6 месяцев</a:t>
            </a:r>
            <a:endParaRPr lang="ru-RU" sz="7200" b="1" i="1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ru-RU" sz="7200" b="1" i="1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15. </a:t>
            </a:r>
            <a:r>
              <a:rPr lang="ru-RU" sz="7200" b="1" i="1" u="sng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Повторный инструктаж </a:t>
            </a:r>
            <a:r>
              <a:rPr lang="ru-RU" sz="7200" b="1" i="1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по охране труда </a:t>
            </a:r>
            <a:r>
              <a:rPr lang="ru-RU" sz="7200" b="1" i="1" u="sng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не проводится </a:t>
            </a:r>
            <a:r>
              <a:rPr lang="ru-RU" sz="7200" b="1" i="1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для работников, </a:t>
            </a:r>
            <a:r>
              <a:rPr lang="ru-RU" sz="7200" b="1" i="1" u="sng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освобожденных от прохождения первичного инструктажа </a:t>
            </a:r>
            <a:r>
              <a:rPr lang="ru-RU" sz="7200" b="1" i="1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по охране труда.</a:t>
            </a:r>
          </a:p>
          <a:p>
            <a:pPr indent="457200" algn="just">
              <a:spcAft>
                <a:spcPts val="0"/>
              </a:spcAft>
            </a:pPr>
            <a:r>
              <a:rPr lang="ru-RU" sz="7200" b="1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16. Внеплановый инструктаж по охране труда проводится для работников организации в случаях, обусловленных:</a:t>
            </a:r>
          </a:p>
          <a:p>
            <a:pPr indent="457200" algn="just">
              <a:spcAft>
                <a:spcPts val="0"/>
              </a:spcAft>
            </a:pPr>
            <a:r>
              <a:rPr lang="ru-RU" sz="5600" b="1" i="1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а) изменениями в эксплуатации оборудования, технологических процессах, использовании сырья и материалов, влияющими на безопасность труда;</a:t>
            </a:r>
          </a:p>
          <a:p>
            <a:pPr indent="457200" algn="just">
              <a:spcAft>
                <a:spcPts val="0"/>
              </a:spcAft>
            </a:pPr>
            <a:r>
              <a:rPr lang="ru-RU" sz="5600" b="1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б) изменениями должностных (функциональных) обязанностей работников, непосредственно связанных с осуществлением производственной деятельности, влияющими на безопасность труда;</a:t>
            </a:r>
          </a:p>
          <a:p>
            <a:pPr indent="457200" algn="just">
              <a:spcAft>
                <a:spcPts val="0"/>
              </a:spcAft>
            </a:pPr>
            <a:r>
              <a:rPr lang="ru-RU" sz="5600" b="1" i="1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в) изменениями нормативных правовых актов, содержащих государственные нормативные требования охраны труда, затрагивающими непосредственно трудовые функции работника, а также изменениями локальных нормативных актов организации, затрагивающими требования охраны труда в организации;</a:t>
            </a:r>
          </a:p>
          <a:p>
            <a:pPr indent="457200" algn="just">
              <a:spcAft>
                <a:spcPts val="0"/>
              </a:spcAft>
            </a:pPr>
            <a:r>
              <a:rPr lang="ru-RU" sz="5600" b="1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г) выявлением дополнительных к имеющимся на рабочем месте производственных факторов и источников опасности в рамках проведения специальной оценки условий труда и оценки профессиональных рисков соответственно, представляющих угрозу жизни и здоровью работников;</a:t>
            </a:r>
          </a:p>
          <a:p>
            <a:pPr indent="457200" algn="just">
              <a:spcAft>
                <a:spcPts val="0"/>
              </a:spcAft>
            </a:pPr>
            <a:r>
              <a:rPr lang="ru-RU" sz="5600" b="1" i="1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д) требованиями должностных лиц федеральной инспекции труда при установлении нарушений требований охраны труда;</a:t>
            </a:r>
          </a:p>
          <a:p>
            <a:pPr indent="457200" algn="just">
              <a:spcAft>
                <a:spcPts val="0"/>
              </a:spcAft>
            </a:pPr>
            <a:r>
              <a:rPr lang="ru-RU" sz="5600" b="1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е) произошедшими авариями и несчастными случаями на производстве;</a:t>
            </a:r>
          </a:p>
          <a:p>
            <a:pPr indent="457200" algn="just">
              <a:spcAft>
                <a:spcPts val="0"/>
              </a:spcAft>
            </a:pPr>
            <a:r>
              <a:rPr lang="ru-RU" sz="5600" b="1" i="1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ж) перерывом в работе продолжительностью более 60 календарных дней;</a:t>
            </a:r>
          </a:p>
          <a:p>
            <a:pPr indent="457200" algn="just">
              <a:spcAft>
                <a:spcPts val="0"/>
              </a:spcAft>
            </a:pPr>
            <a:r>
              <a:rPr lang="ru-RU" sz="5600" b="1" i="1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з) </a:t>
            </a:r>
            <a:r>
              <a:rPr lang="ru-RU" sz="5600" b="1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решением работодателя</a:t>
            </a:r>
            <a:r>
              <a:rPr lang="ru-RU" sz="5600" b="1" i="1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2036389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064895" cy="45719"/>
          </a:xfrm>
        </p:spPr>
        <p:txBody>
          <a:bodyPr>
            <a:noAutofit/>
          </a:bodyPr>
          <a:lstStyle/>
          <a:p>
            <a:pPr indent="457200" algn="l">
              <a:spcAft>
                <a:spcPts val="0"/>
              </a:spcAft>
            </a:pPr>
            <a:r>
              <a:rPr lang="ru-RU" sz="1600" b="1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/>
            </a:r>
            <a:br>
              <a:rPr lang="ru-RU" sz="1600" b="1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sz="1600" b="1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18. Инструктаж по охране труда на рабочем месте проводится</a:t>
            </a:r>
            <a:r>
              <a:rPr lang="ru-RU" sz="1600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в объеме </a:t>
            </a:r>
            <a:r>
              <a:rPr lang="ru-RU" sz="1600" b="1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мероприятий и требований охраны труда, содержащихся в </a:t>
            </a:r>
            <a:r>
              <a:rPr lang="ru-RU" sz="1600" b="1" u="sng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инструкциях</a:t>
            </a:r>
            <a:r>
              <a:rPr lang="ru-RU" sz="1600" b="1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и правилах по охране труда</a:t>
            </a:r>
            <a:r>
              <a:rPr lang="ru-RU" sz="1600" b="1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, разрабатываемых работодателем, и включает </a:t>
            </a:r>
            <a:r>
              <a:rPr lang="ru-RU" sz="1600" b="1" i="1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 том числе вопросы оказания первой помощи пострадавшим.</a:t>
            </a:r>
            <a:r>
              <a:rPr lang="ru-RU" sz="1600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844824"/>
            <a:ext cx="8507288" cy="4281339"/>
          </a:xfrm>
        </p:spPr>
        <p:txBody>
          <a:bodyPr>
            <a:normAutofit fontScale="92500" lnSpcReduction="20000"/>
          </a:bodyPr>
          <a:lstStyle/>
          <a:p>
            <a:pPr indent="457200" algn="just">
              <a:spcAft>
                <a:spcPts val="0"/>
              </a:spcAft>
            </a:pPr>
            <a:r>
              <a:rPr lang="ru-RU" sz="1800" b="1" dirty="0" smtClean="0">
                <a:effectLst/>
                <a:latin typeface="Times New Roman"/>
                <a:ea typeface="Times New Roman"/>
              </a:rPr>
              <a:t>19. Целевой инструктаж по охране труда проводится для работников в следующих случаях:</a:t>
            </a:r>
            <a:endParaRPr lang="ru-RU" sz="1600" dirty="0" smtClean="0">
              <a:effectLst/>
              <a:latin typeface="Times New Roman CYR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sz="1800" b="1" i="1" dirty="0" smtClean="0">
                <a:effectLst/>
                <a:latin typeface="Times New Roman"/>
                <a:ea typeface="Times New Roman"/>
              </a:rPr>
              <a:t>а) перед проведением работ, выполнение которых допускается только под непрерывным контролем работодателя, работ повышенной опасности, в том числе работ, на производство которых в соответствии с нормативными правовыми актами требуется оформление наряда-допуска и других распорядительных документов на производство работ;</a:t>
            </a:r>
            <a:endParaRPr lang="ru-RU" sz="1600" b="1" i="1" dirty="0" smtClean="0">
              <a:effectLst/>
              <a:latin typeface="Times New Roman CYR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sz="1800" b="1" i="1" dirty="0" smtClean="0">
                <a:effectLst/>
                <a:latin typeface="Times New Roman"/>
                <a:ea typeface="Times New Roman"/>
              </a:rPr>
              <a:t>б) перед выполнением работ на объектах повышенной опасности, а также непосредственно на проезжей части автомобильных дорог или железнодорожных путях, связанных с прямыми обязанностями работника, на которых требуется соблюдение дополнительных требований охраны труда;</a:t>
            </a:r>
            <a:endParaRPr lang="ru-RU" sz="1600" b="1" i="1" dirty="0" smtClean="0">
              <a:effectLst/>
              <a:latin typeface="Times New Roman CYR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sz="1800" b="1" dirty="0" smtClean="0">
                <a:effectLst/>
                <a:latin typeface="Times New Roman"/>
                <a:ea typeface="Times New Roman"/>
              </a:rPr>
              <a:t>в) перед выполнением работ, не относящихся к основному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 технологическому процессу и не предусмотренных должностными (производственными) инструкциями, в том числе вне цеха, участка, погрузочно-разгрузочных работ, </a:t>
            </a:r>
            <a:r>
              <a:rPr lang="ru-RU" sz="1800" b="1" dirty="0" smtClean="0">
                <a:effectLst/>
                <a:latin typeface="Times New Roman"/>
                <a:ea typeface="Times New Roman"/>
              </a:rPr>
              <a:t>работ по уборке территорий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, работ на проезжей части дорог и на железнодорожных путях;</a:t>
            </a:r>
            <a:endParaRPr lang="ru-RU" sz="1600" dirty="0" smtClean="0">
              <a:effectLst/>
              <a:latin typeface="Times New Roman CYR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sz="1800" b="1" i="1" dirty="0" smtClean="0">
                <a:effectLst/>
                <a:latin typeface="Times New Roman"/>
                <a:ea typeface="Times New Roman"/>
              </a:rPr>
              <a:t>г) перед выполнением работ по ликвидации последствий чрезвычайных ситуаций;</a:t>
            </a:r>
            <a:endParaRPr lang="ru-RU" sz="1600" b="1" i="1" dirty="0" smtClean="0">
              <a:effectLst/>
              <a:latin typeface="Times New Roman CYR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sz="1800" b="1" i="1" dirty="0" smtClean="0">
                <a:effectLst/>
                <a:latin typeface="Times New Roman"/>
                <a:ea typeface="Times New Roman"/>
              </a:rPr>
              <a:t>д) в иных случаях, установленных работодателем.</a:t>
            </a:r>
            <a:endParaRPr lang="ru-RU" sz="1600" b="1" i="1" dirty="0" smtClean="0">
              <a:effectLst/>
              <a:latin typeface="Times New Roman CYR"/>
              <a:ea typeface="Times New Roman"/>
            </a:endParaRPr>
          </a:p>
          <a:p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676797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 indent="457200" algn="just">
              <a:spcAft>
                <a:spcPts val="0"/>
              </a:spcAft>
            </a:pPr>
            <a:r>
              <a:rPr lang="ru-RU" sz="1800" b="1" dirty="0" smtClean="0">
                <a:effectLst/>
                <a:latin typeface="Times New Roman"/>
                <a:ea typeface="Times New Roman"/>
              </a:rPr>
              <a:t>21. Целевой инструктаж по охране труда проводится в объеме требований охраны труда, предъявляемых к запланированным работам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 (мероприятиям), </a:t>
            </a:r>
            <a:r>
              <a:rPr lang="ru-RU" sz="1800" b="1" i="1" dirty="0" smtClean="0">
                <a:effectLst/>
                <a:latin typeface="Times New Roman"/>
                <a:ea typeface="Times New Roman"/>
              </a:rPr>
              <a:t>указанных в локальном нормативном акте работодателя, и содержит вопросы оказания первой помощи пострадавшим, при этом объем вопросов оказания первой помощи определяет работодатель или лицо, проводящее такой инструктаж по охране труда. </a:t>
            </a:r>
          </a:p>
          <a:p>
            <a:pPr indent="0" algn="just">
              <a:spcAft>
                <a:spcPts val="0"/>
              </a:spcAft>
              <a:buNone/>
            </a:pPr>
            <a:endParaRPr lang="ru-RU" sz="1800" b="1" i="1" dirty="0" smtClean="0">
              <a:effectLst/>
              <a:latin typeface="Times New Roman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sz="1600" b="1" u="sng" dirty="0" smtClean="0">
                <a:effectLst/>
                <a:latin typeface="Times New Roman"/>
                <a:ea typeface="Times New Roman"/>
              </a:rPr>
              <a:t>Необходимость проведения целевого инструктажа по охране труда перед началом периодически повторяющихся работ повышенной опасности</a:t>
            </a:r>
            <a:r>
              <a:rPr lang="ru-RU" sz="1600" b="1" dirty="0" smtClean="0">
                <a:effectLst/>
                <a:latin typeface="Times New Roman"/>
                <a:ea typeface="Times New Roman"/>
              </a:rPr>
              <a:t>, которые являются неотъемлемой частью действующего технологического процесса, характеризуются постоянством места, условий и характера работ, применением средств коллективной защиты, определенным и постоянным составом квалифицированных исполнителей, </a:t>
            </a:r>
            <a:r>
              <a:rPr lang="ru-RU" sz="1600" b="1" u="sng" dirty="0" smtClean="0">
                <a:effectLst/>
                <a:latin typeface="Times New Roman"/>
                <a:ea typeface="Times New Roman"/>
              </a:rPr>
              <a:t>определяется работодателем</a:t>
            </a:r>
            <a:r>
              <a:rPr lang="ru-RU" sz="1600" b="1" dirty="0" smtClean="0">
                <a:effectLst/>
                <a:latin typeface="Times New Roman"/>
                <a:ea typeface="Times New Roman"/>
              </a:rPr>
              <a:t>.</a:t>
            </a:r>
            <a:endParaRPr lang="ru-RU" sz="1600" b="1" dirty="0">
              <a:effectLst/>
              <a:latin typeface="Times New Roman CYR"/>
              <a:ea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269049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289" y="188640"/>
            <a:ext cx="6512511" cy="4320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b="1" dirty="0" smtClean="0">
                <a:effectLst/>
                <a:latin typeface="Times New Roman"/>
                <a:ea typeface="Times New Roman"/>
              </a:rPr>
              <a:t>Организация и проведение стажировки на рабочем месте</a:t>
            </a:r>
            <a:endParaRPr lang="ru-RU" sz="1800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908719"/>
            <a:ext cx="8229600" cy="5256585"/>
          </a:xfrm>
        </p:spPr>
        <p:txBody>
          <a:bodyPr>
            <a:normAutofit/>
          </a:bodyPr>
          <a:lstStyle/>
          <a:p>
            <a:pPr indent="457200" algn="just">
              <a:spcAft>
                <a:spcPts val="0"/>
              </a:spcAft>
            </a:pPr>
            <a:r>
              <a:rPr lang="ru-RU" sz="1800" b="1" dirty="0" smtClean="0">
                <a:effectLst/>
                <a:latin typeface="Times New Roman"/>
                <a:ea typeface="Times New Roman"/>
              </a:rPr>
              <a:t>27. Стажировка на рабочем месте осуществляется по программе стажировки на рабочем месте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 или в соответствии с иным локальным нормативным актом работодателя, включающим в себя отработку практических навыков выполнения работ с использованием знаний и умений, полученных в рамках обучения требованиям по охране труда</a:t>
            </a:r>
            <a:r>
              <a:rPr lang="ru-RU" sz="1800" dirty="0">
                <a:latin typeface="Times New Roman"/>
                <a:ea typeface="Times New Roman"/>
              </a:rPr>
              <a:t> </a:t>
            </a:r>
            <a:r>
              <a:rPr lang="ru-RU" sz="1800" b="1" dirty="0" smtClean="0">
                <a:effectLst/>
                <a:latin typeface="Times New Roman"/>
                <a:ea typeface="Times New Roman"/>
              </a:rPr>
              <a:t>(ГОСТ 12.0.004-2015)</a:t>
            </a:r>
          </a:p>
          <a:p>
            <a:pPr indent="457200" algn="just">
              <a:spcAft>
                <a:spcPts val="0"/>
              </a:spcAft>
            </a:pPr>
            <a:endParaRPr lang="ru-RU" sz="1600" dirty="0" smtClean="0">
              <a:effectLst/>
              <a:latin typeface="Times New Roman CYR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sz="1800" b="1" dirty="0" smtClean="0">
                <a:effectLst/>
                <a:latin typeface="Times New Roman"/>
                <a:ea typeface="Times New Roman"/>
              </a:rPr>
              <a:t>28. Программа стажировки на рабочем месте или иной локальный нормативный акт, определяющий объем мероприятий для ее проведения, утверждается работодателем с учетом мнения профсоюзного или иного уполномоченного работниками органа (при наличии)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.</a:t>
            </a:r>
          </a:p>
          <a:p>
            <a:pPr indent="0" algn="just">
              <a:spcAft>
                <a:spcPts val="0"/>
              </a:spcAft>
              <a:buNone/>
            </a:pPr>
            <a:endParaRPr lang="ru-RU" sz="1600" dirty="0" smtClean="0">
              <a:effectLst/>
              <a:latin typeface="Times New Roman CYR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sz="1800" b="1" dirty="0" smtClean="0">
                <a:effectLst/>
                <a:latin typeface="Times New Roman"/>
                <a:ea typeface="Times New Roman"/>
              </a:rPr>
              <a:t>29. Стажировка на рабочем месте </a:t>
            </a:r>
            <a:r>
              <a:rPr lang="ru-RU" sz="1800" b="1" i="1" dirty="0" smtClean="0">
                <a:effectLst/>
                <a:latin typeface="Times New Roman"/>
                <a:ea typeface="Times New Roman"/>
              </a:rPr>
              <a:t>проводится под руководством работников организации, назначенных ответственными за организацию и проведение стажировки на рабочем месте локальным нормативным актом работодателя и прошедших обучение по охране труда в установленном порядке.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 </a:t>
            </a:r>
          </a:p>
          <a:p>
            <a:pPr lvl="0" indent="457200" algn="just">
              <a:spcAft>
                <a:spcPts val="0"/>
              </a:spcAft>
              <a:buClr>
                <a:srgbClr val="F14124">
                  <a:lumMod val="75000"/>
                </a:srgbClr>
              </a:buClr>
            </a:pPr>
            <a:r>
              <a:rPr lang="ru-RU" sz="18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/>
                <a:ea typeface="Times New Roman"/>
              </a:rPr>
              <a:t>31. Продолжительность </a:t>
            </a:r>
            <a:r>
              <a:rPr lang="ru-RU" sz="18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/>
                <a:ea typeface="Times New Roman"/>
              </a:rPr>
              <a:t>стажировки на рабочем месте должна составлять </a:t>
            </a:r>
            <a:r>
              <a:rPr lang="ru-RU" sz="1800" b="1" u="sng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/>
                <a:ea typeface="Times New Roman"/>
              </a:rPr>
              <a:t>не менее 2 смен.</a:t>
            </a:r>
            <a:endParaRPr lang="ru-RU" sz="1600" u="sng" dirty="0">
              <a:solidFill>
                <a:prstClr val="black">
                  <a:lumMod val="75000"/>
                  <a:lumOff val="25000"/>
                </a:prstClr>
              </a:solidFill>
              <a:latin typeface="Times New Roman CYR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endParaRPr lang="ru-RU" sz="1600" dirty="0">
              <a:effectLst/>
              <a:latin typeface="Times New Roman CYR"/>
              <a:ea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317456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476672"/>
            <a:ext cx="8229600" cy="5649491"/>
          </a:xfrm>
        </p:spPr>
        <p:txBody>
          <a:bodyPr>
            <a:normAutofit lnSpcReduction="10000"/>
          </a:bodyPr>
          <a:lstStyle/>
          <a:p>
            <a:pPr indent="457200" algn="just">
              <a:spcAft>
                <a:spcPts val="0"/>
              </a:spcAft>
            </a:pPr>
            <a:r>
              <a:rPr lang="ru-RU" sz="2100" b="1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22. Инструктаж по охране труда на рабочем месте проводится </a:t>
            </a:r>
            <a:r>
              <a:rPr lang="ru-RU" sz="2100" b="1" u="sng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непосредственным руководителем работника</a:t>
            </a:r>
            <a:r>
              <a:rPr lang="ru-RU" sz="2100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 </a:t>
            </a:r>
          </a:p>
          <a:p>
            <a:pPr indent="457200" algn="just">
              <a:spcAft>
                <a:spcPts val="0"/>
              </a:spcAft>
            </a:pPr>
            <a:r>
              <a:rPr lang="ru-RU" sz="2100" b="1" u="sng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Целевой инструктаж</a:t>
            </a:r>
            <a:r>
              <a:rPr lang="ru-RU" sz="2100" b="1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по охране труда проводится </a:t>
            </a:r>
            <a:r>
              <a:rPr lang="ru-RU" sz="2100" b="1" u="sng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непосредственным</a:t>
            </a:r>
            <a:r>
              <a:rPr lang="ru-RU" sz="2100" b="1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2100" b="1" u="sng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руководителем</a:t>
            </a:r>
            <a:r>
              <a:rPr lang="ru-RU" sz="2100" b="1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2100" b="1" u="sng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работ</a:t>
            </a:r>
            <a:r>
              <a:rPr lang="ru-RU" sz="2100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 </a:t>
            </a:r>
          </a:p>
          <a:p>
            <a:pPr indent="457200" algn="just">
              <a:spcAft>
                <a:spcPts val="0"/>
              </a:spcAft>
            </a:pPr>
            <a:r>
              <a:rPr lang="ru-RU" sz="2100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Инструктаж по охране труда на рабочем месте и целевой инструктаж по охране труда </a:t>
            </a:r>
            <a:r>
              <a:rPr lang="ru-RU" sz="2100" b="1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должны учитывать условия труда </a:t>
            </a:r>
            <a:r>
              <a:rPr lang="ru-RU" sz="2100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работника, воздействующие на него </a:t>
            </a:r>
            <a:r>
              <a:rPr lang="ru-RU" sz="2100" b="1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вредные</a:t>
            </a:r>
            <a:r>
              <a:rPr lang="ru-RU" sz="2100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и (или) опасные </a:t>
            </a:r>
            <a:r>
              <a:rPr lang="ru-RU" sz="2100" b="1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производственные</a:t>
            </a:r>
            <a:r>
              <a:rPr lang="ru-RU" sz="2100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2100" b="1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факторы</a:t>
            </a:r>
            <a:r>
              <a:rPr lang="ru-RU" sz="2100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, </a:t>
            </a:r>
            <a:r>
              <a:rPr lang="ru-RU" sz="2100" b="1" u="sng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источники</a:t>
            </a:r>
            <a:r>
              <a:rPr lang="ru-RU" sz="2100" u="sng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2100" b="1" u="sng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опасности</a:t>
            </a:r>
            <a:r>
              <a:rPr lang="ru-RU" sz="2100" u="sng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, </a:t>
            </a:r>
            <a:r>
              <a:rPr lang="ru-RU" sz="2100" b="1" u="sng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установленные</a:t>
            </a:r>
            <a:r>
              <a:rPr lang="ru-RU" sz="2100" u="sng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по результатам </a:t>
            </a:r>
            <a:r>
              <a:rPr lang="ru-RU" sz="2100" b="1" u="sng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специальной</a:t>
            </a:r>
            <a:r>
              <a:rPr lang="ru-RU" sz="2100" u="sng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2100" b="1" u="sng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оценки</a:t>
            </a:r>
            <a:r>
              <a:rPr lang="ru-RU" sz="2100" u="sng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2100" b="1" u="sng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условий</a:t>
            </a:r>
            <a:r>
              <a:rPr lang="ru-RU" sz="2100" u="sng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2100" b="1" u="sng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труда</a:t>
            </a:r>
            <a:r>
              <a:rPr lang="ru-RU" sz="2100" u="sng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и </a:t>
            </a:r>
            <a:r>
              <a:rPr lang="ru-RU" sz="2100" b="1" u="sng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оценки</a:t>
            </a:r>
            <a:r>
              <a:rPr lang="ru-RU" sz="2100" u="sng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2100" b="1" u="sng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профессиональных</a:t>
            </a:r>
            <a:r>
              <a:rPr lang="ru-RU" sz="2100" u="sng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2100" b="1" u="sng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рисков</a:t>
            </a:r>
            <a:r>
              <a:rPr lang="ru-RU" sz="2100" b="1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</a:t>
            </a:r>
          </a:p>
          <a:p>
            <a:pPr indent="457200" algn="just">
              <a:spcAft>
                <a:spcPts val="0"/>
              </a:spcAft>
            </a:pPr>
            <a:endParaRPr lang="ru-RU" sz="1800" b="1" dirty="0" smtClean="0">
              <a:effectLst/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ru-RU" sz="1900" b="1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23. Инструктаж по охране труда заканчивается проверкой знания требований охраны труда.</a:t>
            </a:r>
          </a:p>
          <a:p>
            <a:pPr indent="457200" algn="just">
              <a:spcAft>
                <a:spcPts val="0"/>
              </a:spcAft>
            </a:pPr>
            <a:r>
              <a:rPr lang="ru-RU" sz="1900" b="1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24. Результаты проведения инструктажа по охране труда оформляются в соответствии с требованиями, установленными настоящими Правилами (п.87 Правил)</a:t>
            </a:r>
          </a:p>
          <a:p>
            <a:pPr indent="457200" algn="just"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Times New Roman"/>
              </a:rPr>
              <a:t> </a:t>
            </a:r>
            <a:endParaRPr lang="ru-RU" sz="2800" dirty="0" smtClean="0">
              <a:effectLst/>
              <a:latin typeface="Times New Roman CYR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72141659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2086</TotalTime>
  <Words>5869</Words>
  <Application>Microsoft Office PowerPoint</Application>
  <PresentationFormat>Экран (4:3)</PresentationFormat>
  <Paragraphs>374</Paragraphs>
  <Slides>44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44</vt:i4>
      </vt:variant>
    </vt:vector>
  </HeadingPairs>
  <TitlesOfParts>
    <vt:vector size="45" baseType="lpstr">
      <vt:lpstr>Воздушный поток</vt:lpstr>
      <vt:lpstr>Постановление Правительства РФ от 24 декабря 2021 г. N 2464 "О порядке обучения по охране труда и проверки знания требований охраны труда" </vt:lpstr>
      <vt:lpstr>II. Организация и проведение инструктажей по охране труда </vt:lpstr>
      <vt:lpstr>Слайд 3</vt:lpstr>
      <vt:lpstr> 12. Инструктаж на рабочем месте</vt:lpstr>
      <vt:lpstr>Слайд 5</vt:lpstr>
      <vt:lpstr> 18. Инструктаж по охране труда на рабочем месте проводится в объеме мероприятий и требований охраны труда, содержащихся в инструкциях и правилах по охране труда, разрабатываемых работодателем, и включает в том числе вопросы оказания первой помощи пострадавшим. </vt:lpstr>
      <vt:lpstr>Слайд 7</vt:lpstr>
      <vt:lpstr>Организация и проведение стажировки на рабочем месте</vt:lpstr>
      <vt:lpstr>Слайд 9</vt:lpstr>
      <vt:lpstr>Организация и проведение обучения по оказанию первой помощи пострадавшим </vt:lpstr>
      <vt:lpstr>Слайд 11</vt:lpstr>
      <vt:lpstr>Слайд 12</vt:lpstr>
      <vt:lpstr>Организация и проведение обучения по использованию (применению) средств индивидуальной защиты</vt:lpstr>
      <vt:lpstr>Слайд 14</vt:lpstr>
      <vt:lpstr>Организация и проведение обучения требованиям охраны труда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Организация проверки знания требований охраны труда</vt:lpstr>
      <vt:lpstr>Слайд 24</vt:lpstr>
      <vt:lpstr>Слайд 25</vt:lpstr>
      <vt:lpstr>Слайд 26</vt:lpstr>
      <vt:lpstr>Слайд 27</vt:lpstr>
      <vt:lpstr>Слайд 28</vt:lpstr>
      <vt:lpstr>Слайд 29</vt:lpstr>
      <vt:lpstr>   </vt:lpstr>
      <vt:lpstr>Слайд 31</vt:lpstr>
      <vt:lpstr>Слайд 32</vt:lpstr>
      <vt:lpstr>Слайд 33</vt:lpstr>
      <vt:lpstr>Слайд 34</vt:lpstr>
      <vt:lpstr>Слайд 35</vt:lpstr>
      <vt:lpstr>Требования к организации и проведению обучения требованиям охраны труда, обучения по оказанию первой помощи пострадавшим, обучения по использованию (применению) средств индивидуальной защиты работодателем (без привлечения организаций и индивидуальных предпринимателей, оказывающих услуги по обучению работодателей и работников вопросам охраны труда) </vt:lpstr>
      <vt:lpstr>Слайд 37</vt:lpstr>
      <vt:lpstr>Слайд 38</vt:lpstr>
      <vt:lpstr>Слайд 39</vt:lpstr>
      <vt:lpstr>Слайд 40</vt:lpstr>
      <vt:lpstr>Слайд 41</vt:lpstr>
      <vt:lpstr>Слайд 42</vt:lpstr>
      <vt:lpstr>Слайд 43</vt:lpstr>
      <vt:lpstr>Заключительные положения  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Постановление Правительства РФ от 24 декабря 2021 г. N 2464 "О порядке обучения по охране труда и проверки знания требований охраны труда"</dc:title>
  <dc:creator>Narod</dc:creator>
  <cp:lastModifiedBy>Асер</cp:lastModifiedBy>
  <cp:revision>77</cp:revision>
  <dcterms:created xsi:type="dcterms:W3CDTF">2022-10-05T06:34:09Z</dcterms:created>
  <dcterms:modified xsi:type="dcterms:W3CDTF">2023-03-20T02:26:47Z</dcterms:modified>
</cp:coreProperties>
</file>