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300" r:id="rId27"/>
    <p:sldId id="301" r:id="rId28"/>
    <p:sldId id="302" r:id="rId29"/>
    <p:sldId id="299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F02507-8AD2-4A47-9F8A-ECBE8999916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29DC9D-AC69-44F8-BD19-4FE45BE43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nternet.garant.ru/document/redirect/403324424/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403324424/1462" TargetMode="External"/><Relationship Id="rId2" Type="http://schemas.openxmlformats.org/officeDocument/2006/relationships/hyperlink" Target="http://internet.garant.ru/document/redirect/403324424/146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ernet.garant.ru/document/redirect/403324424/103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403324424/1034" TargetMode="External"/><Relationship Id="rId2" Type="http://schemas.openxmlformats.org/officeDocument/2006/relationships/hyperlink" Target="http://internet.garant.ru/document/redirect/403324424/146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ernet.garant.ru/document/redirect/403324424/1038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.garant.ru/document/redirect/403324424/1039" TargetMode="External"/><Relationship Id="rId2" Type="http://schemas.openxmlformats.org/officeDocument/2006/relationships/hyperlink" Target="http://internet.garant.ru/document/redirect/403324424/103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ernet.garant.ru/document/redirect/403324424/1046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internet.garant.ru/document/redirect/403324424/1046" TargetMode="External"/><Relationship Id="rId3" Type="http://schemas.openxmlformats.org/officeDocument/2006/relationships/hyperlink" Target="http://internet.garant.ru/document/redirect/403324424/1462" TargetMode="External"/><Relationship Id="rId7" Type="http://schemas.openxmlformats.org/officeDocument/2006/relationships/hyperlink" Target="http://internet.garant.ru/document/redirect/403324424/1039" TargetMode="External"/><Relationship Id="rId2" Type="http://schemas.openxmlformats.org/officeDocument/2006/relationships/hyperlink" Target="http://internet.garant.ru/document/redirect/403324424/14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ternet.garant.ru/document/redirect/403324424/1038" TargetMode="External"/><Relationship Id="rId5" Type="http://schemas.openxmlformats.org/officeDocument/2006/relationships/hyperlink" Target="http://internet.garant.ru/document/redirect/403324424/1463" TargetMode="External"/><Relationship Id="rId4" Type="http://schemas.openxmlformats.org/officeDocument/2006/relationships/hyperlink" Target="http://internet.garant.ru/document/redirect/403324424/103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.garant.ru/document/redirect/12184522/21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.garant.ru/document/redirect/12184522/21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.garant.ru/document/redirect/12125268/37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2825" y="1700808"/>
            <a:ext cx="8208912" cy="4248472"/>
          </a:xfrm>
        </p:spPr>
        <p:txBody>
          <a:bodyPr>
            <a:normAutofit fontScale="92500"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.4</a:t>
            </a:r>
            <a:r>
              <a:rPr lang="ru-RU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. Обучение по охране труда осуществляется в ходе проведения: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b="1" i="1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а) инструктажей по охране труда;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б) стажировки на рабочем месте;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в) обучения по оказанию первой помощи пострадавшим;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г) обучения по использованию (применению) средств индивидуальной защиты;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д) обучения по охране труда у работодателя, в том числе обучения безопасным методам и приемам выполнения работ, или в организации, у индивидуального предпринимателя, оказывающих услуги по проведению обучения по охране труда (далее - обучение требованиям охраны труда).</a:t>
            </a:r>
            <a:endParaRPr lang="ru-RU" sz="2800" dirty="0" smtClean="0">
              <a:solidFill>
                <a:schemeClr val="tx1"/>
              </a:solidFill>
              <a:effectLst/>
              <a:latin typeface="Times New Roman CYR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5"/>
            <a:ext cx="7414591" cy="1224135"/>
          </a:xfrm>
        </p:spPr>
        <p:txBody>
          <a:bodyPr>
            <a:noAutofit/>
          </a:bodyPr>
          <a:lstStyle/>
          <a:p>
            <a:pPr marL="182880" indent="0">
              <a:spcBef>
                <a:spcPts val="540"/>
              </a:spcBef>
              <a:spcAft>
                <a:spcPts val="540"/>
              </a:spcAft>
              <a:buNone/>
            </a:pPr>
            <a:r>
              <a:rPr lang="ru-RU" sz="1800" b="1" u="sng" strike="noStrike" kern="0" dirty="0" smtClean="0">
                <a:solidFill>
                  <a:srgbClr val="000000"/>
                </a:solidFill>
                <a:effectLst/>
                <a:latin typeface="Times New Roman CYR"/>
                <a:cs typeface="Times New Roman"/>
                <a:hlinkClick r:id="rId2"/>
              </a:rPr>
              <a:t>Постановление Правительства РФ от 24 декабря 2021 г. N 2464 "О порядке обучения по охране труда и </a:t>
            </a:r>
            <a:r>
              <a:rPr lang="ru-RU" sz="1800" b="1" strike="noStrike" kern="0" dirty="0" smtClean="0">
                <a:solidFill>
                  <a:srgbClr val="000000"/>
                </a:solidFill>
                <a:effectLst/>
                <a:latin typeface="Times New Roman CYR"/>
                <a:cs typeface="Times New Roman"/>
                <a:hlinkClick r:id="rId2"/>
              </a:rPr>
              <a:t>проверки</a:t>
            </a:r>
            <a:r>
              <a:rPr lang="ru-RU" sz="1800" b="1" u="sng" strike="noStrike" kern="0" dirty="0" smtClean="0">
                <a:solidFill>
                  <a:srgbClr val="000000"/>
                </a:solidFill>
                <a:effectLst/>
                <a:latin typeface="Times New Roman CYR"/>
                <a:cs typeface="Times New Roman"/>
                <a:hlinkClick r:id="rId2"/>
              </a:rPr>
              <a:t> знания требований охраны труда"</a:t>
            </a:r>
            <a:r>
              <a:rPr lang="ru-RU" sz="1800" b="1" u="sng" kern="0" dirty="0" smtClean="0">
                <a:solidFill>
                  <a:srgbClr val="26282F"/>
                </a:solidFill>
                <a:effectLst/>
                <a:latin typeface="Times New Roman CYR"/>
              </a:rPr>
              <a:t/>
            </a:r>
            <a:br>
              <a:rPr lang="ru-RU" sz="1800" b="1" u="sng" kern="0" dirty="0" smtClean="0">
                <a:solidFill>
                  <a:srgbClr val="26282F"/>
                </a:solidFill>
                <a:effectLst/>
                <a:latin typeface="Times New Roman CYR"/>
              </a:rPr>
            </a:br>
            <a:endParaRPr lang="ru-RU" sz="18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32657"/>
            <a:ext cx="64807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95231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0879" cy="792088"/>
          </a:xfrm>
        </p:spPr>
        <p:txBody>
          <a:bodyPr>
            <a:normAutofit fontScale="90000"/>
          </a:bodyPr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2000" b="1" kern="0" dirty="0" smtClean="0">
                <a:solidFill>
                  <a:srgbClr val="26282F"/>
                </a:solidFill>
                <a:effectLst/>
                <a:latin typeface="Times New Roman"/>
              </a:rPr>
              <a:t>Организация и проведение обучения по оказанию первой помощи пострадавшим</a:t>
            </a:r>
            <a:r>
              <a:rPr lang="ru-RU" sz="4000" b="1" kern="0" dirty="0" smtClean="0">
                <a:solidFill>
                  <a:srgbClr val="26282F"/>
                </a:solidFill>
                <a:effectLst/>
                <a:latin typeface="Times New Roman CYR"/>
              </a:rPr>
              <a:t/>
            </a:r>
            <a:br>
              <a:rPr lang="ru-RU" sz="4000" b="1" kern="0" dirty="0" smtClean="0">
                <a:solidFill>
                  <a:srgbClr val="26282F"/>
                </a:solidFill>
                <a:effectLst/>
                <a:latin typeface="Times New Roman CYR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Обучение по оказанию первой помощи пострадавшим проводится в отношении следующих категорий работников:</a:t>
            </a:r>
          </a:p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которых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работодателя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возложены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инструктажа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охране труда, включающего вопросы оказания первой помощи пострадавшим, до допуска их к проведению указанного инструктажа по охране труда;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работники рабочих профессий;</a:t>
            </a:r>
          </a:p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обязанные оказывать первую помощь пострадавшим в соответствии с требованиями нормативных правовых акто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работники, к трудовым функциям которых отнесено управление автотранспортным средством;</a:t>
            </a:r>
          </a:p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работники, к компетенциям которых нормативными правовыми актами по охране труда предъявляются требования уметь оказывать первую помощь пострадавшим;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председатель (заместители председателя) и члены комиссий по проверке знания требований охраны труда по вопросам оказания первой помощи пострадавшим, лица, проводящие обучение по оказанию первой помощи пострадавшим, специалисты по охране труда, а также члены комитетов (комиссий) по охране труда;</a:t>
            </a:r>
          </a:p>
          <a:p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иные работники по решению работодателя.</a:t>
            </a:r>
          </a:p>
        </p:txBody>
      </p:sp>
    </p:spTree>
    <p:extLst>
      <p:ext uri="{BB962C8B-B14F-4D97-AF65-F5344CB8AC3E}">
        <p14:creationId xmlns="" xmlns:p14="http://schemas.microsoft.com/office/powerpoint/2010/main" val="107296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34. Обучение по оказанию первой помощи пострадавшим может проводиться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как в рамках обучения требованиям охраны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у работодателя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в организации или у индивидуального предпринимателя, оказывающих услуги по обучению работодателей и работников вопросам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так и в виде самостоятельного процесса обучения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 </a:t>
            </a:r>
          </a:p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Председатель (заместители председателя) и члены комиссий по проверке знания требований охраны труда по вопросам оказания первой помощи пострадавшим, лица, проводящие обучение по оказанию первой помощи пострадавшим, а также специалисты по охране труда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проходят обучение по оказанию первой помощи пострадавшим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в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организации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или у индивидуального предпринимателя,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оказывающих услуги по обучению работодателей и работников вопросам охраны труда.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0127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229600" cy="5472608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35.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Обучение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работников по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оказанию первой помощи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пострадавшим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проводится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организацией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или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работодателями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привлечением работников или иных специалистов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имеющих подготовку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оказанию первой помощи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объеме не менее 8 часов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в соответствии с примерными перечнями тем, предусмотренными </a:t>
            </a:r>
            <a:r>
              <a:rPr lang="ru-RU" sz="1600" b="1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/>
              </a:rPr>
              <a:t>приложением N 2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прошедших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подготовку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программам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дополнительного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профессионального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образования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повышения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квалификации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подготовке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преподавателей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обучающих приемам оказания первой помощи.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36.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Продолжительность программы обучения работников по оказанию первой помощи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пострадавшим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составляет не менее 8 часов в случае организации самостоятельного процесса обучения по этому виду обучения. </a:t>
            </a:r>
          </a:p>
          <a:p>
            <a:pPr indent="457200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Вновь принимаемые на работу работники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а также работники, переводимые на другую работу,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проходят обучение по оказанию первой помощи пострадавшим в сроки, установленные работодателем,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 не позднее 60 календарных дней после заключения трудового договора или перевода на другую работу соответственно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Обучение по оказанию первой помощи пострадавшим проводится не реже одного раза в 3 года.</a:t>
            </a:r>
          </a:p>
          <a:p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37. Обучение по оказанию первой помощи пострадавшим заканчивается проверкой знания требований охраны труда по вопросам оказания первой помощи пострадавшим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требования к проведению которой установлены положениями </a:t>
            </a:r>
            <a:r>
              <a:rPr lang="ru-RU" sz="1600" b="0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/>
              </a:rPr>
              <a:t>раздела VII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5928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260648"/>
            <a:ext cx="7550224" cy="79208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effectLst/>
                <a:latin typeface="Times New Roman"/>
                <a:ea typeface="Times New Roman"/>
              </a:rPr>
              <a:t>Организация и проведение обучения по использованию (применению) средств индивидуальной защиты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908720"/>
            <a:ext cx="7848872" cy="5040560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38. Обучению по использованию (применению) средств индивидуальной защиты подлежат работники,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применяющие средства индивидуальной защиты,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применение которых требует практических навыков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Работодатель утверждает перечень средств индивидуальной защиты, применение которых требует от работников практических навыков в зависимости от степени риска причинения вреда работнику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выдаче средств индивидуальной защиты, применение которых не требует от работников практических навыков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работодатель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обеспечивает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ознакомление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способами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проверки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их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работоспособности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исправности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рамках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проведения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инструктажа по охране труда на рабочем месте.</a:t>
            </a:r>
          </a:p>
          <a:p>
            <a:pPr indent="457200" algn="just">
              <a:spcAft>
                <a:spcPts val="0"/>
              </a:spcAft>
            </a:pPr>
            <a:endParaRPr lang="ru-RU" sz="16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39. Программа обучения по использованию (применению) средств индивидуальной защиты для работников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использующих специальную одежду и специальную обувь, включает обучение методам ее ношения, а для работников, использующих остальные виды средств индивидуальной защиты, - обучение методам их применения.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4766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40. Обучение по использованию (применению) средств индивидуальной защиты может проводиться как в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рамках обучения требованиям охраны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у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работодателя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в организации,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так и отдельно в виде самостоятельного процесса обучения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в соответствии с Правилами. </a:t>
            </a:r>
          </a:p>
          <a:p>
            <a:pPr indent="457200" algn="just">
              <a:spcAft>
                <a:spcPts val="0"/>
              </a:spcAft>
            </a:pPr>
            <a:endParaRPr lang="ru-RU" sz="1800" b="1" u="sng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41. Программы обучения по использованию (применению) средств индивидуальной защиты содержат практические занятия по формированию умений и навыков использования (применения) средств индивидуальной защиты в объеме не менее 50 процентов общего количества учебных часов с включением вопросов, связанных с осмотром работником средств индивидуальной защиты до и после использования. 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Вновь принимаемые на работу работники, а также работники, переводимые на другую работу, проходят обучение по использованию (применению) средств индивидуальной защиты в сроки, установленные работодателем, но не позднее 60 календарных дней после заключения трудового договора или перевода на другую работу соответственно.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Обучение по использованию (применению) средств индивидуальной защиты проводится не реже одного раза в 3 года.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782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260648"/>
            <a:ext cx="7766248" cy="6480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effectLst/>
                <a:latin typeface="Times New Roman"/>
                <a:ea typeface="Times New Roman"/>
              </a:rPr>
              <a:t>Организация и проведение обучения требованиям охраны труда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256584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43. Обучение требованиям охраны труда проводится у работодателя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в организации или у индивидуального предпринимателя, оказывающих услуги по проведению обучения по охране труда.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44. Работодатель (руководитель организации),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руководители филиалов организации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, председатель (заместители председателя) и члены комиссий по проверке знания требований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работники, проводящие инструктаж по охране труда и обучение требованиям охраны труда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, специалисты по охране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члены комитетов (комиссий) по охране труда,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уполномоченные (доверенные) лица по охране труда профессиональных союзов и иных уполномоченных работниками представительных органов организаций,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проходят обучение требованиям охраны труда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в организации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или у индивидуального предпринимателя, оказывающих услуги по обучению работодателей и работников вопросам охраны труда.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9704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46. Обучение требованиям охраны труда в зависимости от категории работников проводится: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а) по программе обучения по общим вопросам охраны труда и функционирования системы управления охраной труда продолжительностью не менее 16 часов;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б) по программе обучения безопасным методам и приемам выполнения работ при воздействии вредных и (или) опасных производственных факторов, источников опасности, идентифицированных в рамках специальной оценки условий труда и оценки профессиональных рисков, продолжительностью не менее 16 часов;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в) по программе обучения безопасным методам и приемам выполнения работ повышенной опасности, к которым предъявляются дополнительные требования в соответствии с нормативными правовыми актами, содержащими государственные нормативные требования охраны труда.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47. Если работник подлежит обучению требованиям охраны труда по нескольким программам обучения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требованиям охраны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общая продолжительность обучения требованиям охраны труда суммируется.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В случае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если работнику установлено обучение по охране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по трем программам обучения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требованиям охраны труда, общая минимальная продолжительность обучения по программам обучения требованиям охраны труда может быть снижена, но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не менее чем до 40 часов.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Сверх объема часов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затрачиваемых на обучение по программам обучения требованиям охраны труда, предусматриваются часы на обучение по оказанию первой помощи пострадавшим и обучение по использованию (применению) средств индивидуальной защиты в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случае организации отдельного самостоятельного процесса обучения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по указанным темам в соответствии с настоящими Правилами.</a:t>
            </a:r>
            <a:endParaRPr lang="ru-RU" sz="1600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0533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b="1" u="sng" dirty="0" smtClean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48. Программы обучения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требованиям охраны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разрабатываются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организацией или  индивидуальным предпринимателем, оказывающими услуги по обучению работодателей и работников вопросам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или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работодателем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на основе примерных перечней тем согласно </a:t>
            </a:r>
            <a:r>
              <a:rPr lang="ru-RU" sz="1800" b="1" u="none" strike="noStrike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приложению N 3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.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indent="457200" algn="just">
              <a:spcAft>
                <a:spcPts val="0"/>
              </a:spcAft>
            </a:pPr>
            <a:endParaRPr lang="ru-RU" sz="1800" b="1" u="sng" dirty="0">
              <a:solidFill>
                <a:srgbClr val="0000FF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49. Программы обучения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требованиям охраны труда, указанные в </a:t>
            </a:r>
            <a:r>
              <a:rPr lang="ru-RU" sz="1800" b="1" u="none" strike="noStrike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подпунктах "б"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800" b="1" u="none" strike="noStrike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"в" пункта 46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настоящих Правил,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должны содержать практические занятия по формированию умений и навыков безопасного выполнения работ в объеме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не менее 25 процентов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общего количества учебных часов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 Практические занятия должны проводиться с применением технических средств обучения и наглядных пособий.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Программы обучения требованиям охраны труда должны учитывать специфику вида деятельности организации, трудовые функции работников и содержать темы, соответствующие условиям труда работников.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3020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50. Актуализация программ обучения требованиям охраны труда осуществляется в следующих случаях: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а) вступление в силу нормативных правовых актов, содержащих государственные нормативные требования охраны труда;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б) ввод в эксплуатацию нового вида оборудования, инструментов и приспособлений, введение новых технологических процессов, а также использование нового вида сырья и материалов, требующих дополнительных знаний по охране труда у работников;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в) требование должностных лиц федеральной инспекции труда, а также работодателя при установлении несоответствия программы обучения требованиям охраны труда требованиям охраны труда, содержащимся в нормативных правовых актах;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г) изменения в эксплуатации оборудования, технологических процессов, использовании сырья и материалов, должностных (функциональных) обязанностей работников, непосредственно связанных с осуществлением производственной деятельности, влияющих на безопасность труда.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51. Актуализация программ обучения требованиям охраны труда может также осуществляться по представлению профсоюзного инспектора труда при установлении несоответствия программы обучения требованиям охраны труда, установленным нормативными правовыми актами.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6556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53. Обучению требованиям охраны труда подлежат следующие категории работников: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а) работодатель (руководитель организации), заместители руководителя организации, на которых приказом работодателя возложены обязанности по охране труда, руководители филиалов и их заместители, на которых приказом работодателя возложены обязанности по охране труда, - по программе обучения требованиям охраны труда, указанной в </a:t>
            </a:r>
            <a:r>
              <a:rPr lang="ru-RU" sz="1800" b="1" i="1" u="none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подпункте "а" пункта 46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настоящих Правил;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б) руководители структурных подразделений организации и их заместители, руководители структурных подразделений филиала и их заместители - по программам обучения требованиям охраны труда, указанным в </a:t>
            </a:r>
            <a:r>
              <a:rPr lang="ru-RU" sz="1800" b="1" u="none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подпунктах "а"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800" b="1" u="none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"б" пункта 46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настоящих Правил;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в) работники организации, отнесенные к категории специалисты, - по программе обучения требованиям охраны труда, указанной в </a:t>
            </a:r>
            <a:r>
              <a:rPr lang="ru-RU" sz="1800" b="1" i="1" u="none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подпункте "б" пункта 46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настоящих Правил;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г) специалисты по охране труда - по программам обучения требованиям охраны труда, указанным в </a:t>
            </a:r>
            <a:r>
              <a:rPr lang="ru-RU" sz="1800" b="1" u="none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подпунктах "а"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800" b="1" u="none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"б" пункта 46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настоящих Правил;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д) работники рабочих профессий - по программе обучения требованиям охраны труда, указанной в </a:t>
            </a:r>
            <a:r>
              <a:rPr lang="ru-RU" sz="1800" b="1" i="1" u="none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подпункте "б" пункта 46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настоящих Правил;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е) члены комиссий по проверке знания требований охраны труда, лица, проводящие инструктажи по охране труда и обучение требованиям охраны труда, - по программе обучения требованиям охраны труда, указанной в </a:t>
            </a:r>
            <a:r>
              <a:rPr lang="ru-RU" sz="1800" b="1" u="none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подпункте "б" пункта 46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настоящих Правил, а также по программам, обязательным для работников, в отношении которых проводится проверка знания требований охраны труда и (или) инструктаж по охране труда, и (или) обучение требованиям охраны труда;</a:t>
            </a: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ж) члены комитетов (комиссий) по охране труда, уполномоченные (доверенные) лица по охране труда профессиональных союзов и иных уполномоченных работниками представительных органов организаций - по программам обучения требованиям охраны труда, указанным в </a:t>
            </a:r>
            <a:r>
              <a:rPr lang="ru-RU" sz="1800" b="1" i="1" u="none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подпунктах "а"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800" b="1" i="1" u="none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"б" пункта 46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настоящих Правил.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34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06208" cy="792088"/>
          </a:xfrm>
        </p:spPr>
        <p:txBody>
          <a:bodyPr>
            <a:normAutofit fontScale="90000"/>
          </a:bodyPr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2400" b="1" kern="0" dirty="0" smtClean="0">
                <a:solidFill>
                  <a:srgbClr val="26282F"/>
                </a:solidFill>
                <a:effectLst/>
                <a:latin typeface="Times New Roman"/>
              </a:rPr>
              <a:t>II. Организация и проведение инструктажей по охране труда</a:t>
            </a:r>
            <a:r>
              <a:rPr lang="ru-RU" sz="1800" b="1" kern="0" dirty="0" smtClean="0">
                <a:solidFill>
                  <a:srgbClr val="26282F"/>
                </a:solidFill>
                <a:effectLst/>
                <a:latin typeface="Times New Roman CYR"/>
              </a:rPr>
              <a:t/>
            </a:r>
            <a:br>
              <a:rPr lang="ru-RU" sz="1800" b="1" kern="0" dirty="0" smtClean="0">
                <a:solidFill>
                  <a:srgbClr val="26282F"/>
                </a:solidFill>
                <a:effectLst/>
                <a:latin typeface="Times New Roman CYR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124744"/>
            <a:ext cx="7992888" cy="4968552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b="1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8. Предусматриваются следующие виды инструктажа по охране труда:</a:t>
            </a:r>
            <a:endParaRPr lang="ru-RU" sz="18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а) вводный инструктаж по охране труда;</a:t>
            </a:r>
            <a:endParaRPr lang="ru-RU" sz="18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б) инструктаж по охране труда на рабочем месте;</a:t>
            </a:r>
            <a:endParaRPr lang="ru-RU" sz="18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в) целевой инструктаж по охране труда.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9. Формы и методы проведения инструктажа по охране труда определяются работодателем.</a:t>
            </a:r>
            <a:endParaRPr lang="ru-RU" sz="1800" b="1" dirty="0" smtClean="0">
              <a:effectLst/>
              <a:latin typeface="Times New Roman CYR"/>
              <a:ea typeface="Times New Roman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135677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54. Если трудовая деятельность отдельных категорий работников, указанных в </a:t>
            </a:r>
            <a:r>
              <a:rPr lang="ru-RU" sz="1700" b="1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подпункте "в" пункта 53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Правил, связана </a:t>
            </a:r>
            <a:r>
              <a:rPr lang="ru-RU" sz="13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опасностями, источниками которых являются персональные электронно-вычислительные машины (персональные компьютеры), аппараты копировально-множительной техники настольного типа, единичные стационарные копировально-множительные аппараты, используемые периодически для нужд самой организации, иная офисная организационная техника, а также бытовая техника, не используемая в технологическом процессе производства,</a:t>
            </a:r>
            <a:r>
              <a:rPr lang="ru-RU" sz="13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при этом другие источники опасности отсутствуют, а условия труда по результатам специальной оценки условий труда являются оптимальными или допустимыми</a:t>
            </a:r>
            <a:r>
              <a:rPr lang="ru-RU" sz="13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3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обучение по программе обучения требованиям охраны труда, указанной в </a:t>
            </a:r>
            <a:r>
              <a:rPr lang="ru-RU" sz="1300" b="1" u="sng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подпункте "б" пункта 46</a:t>
            </a:r>
            <a:r>
              <a:rPr lang="ru-RU" sz="13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Правил,</a:t>
            </a:r>
            <a:r>
              <a:rPr lang="ru-RU" sz="17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7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решению работодателя может не проводиться</a:t>
            </a:r>
            <a:r>
              <a:rPr lang="ru-RU" sz="17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этом информация о безопасных методах и приемах выполнения работ при наличии таких источников опасности доводится до работников в рамках проведения </a:t>
            </a:r>
            <a:r>
              <a:rPr lang="ru-RU" sz="17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вводного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или </a:t>
            </a:r>
            <a:r>
              <a:rPr lang="ru-RU" sz="17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первичного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инструктажа по охране труда.</a:t>
            </a:r>
          </a:p>
          <a:p>
            <a:pPr indent="457200" algn="just">
              <a:spcAft>
                <a:spcPts val="0"/>
              </a:spcAft>
            </a:pP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55. Обучению требованиям охраны труда по программе обучения требованиям охраны труда, указанной в </a:t>
            </a:r>
            <a:r>
              <a:rPr lang="ru-RU" sz="1700" b="1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подпункте "в" пункта 46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Правил, </a:t>
            </a:r>
            <a:r>
              <a:rPr lang="ru-RU" sz="17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подлежат работники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непосредственно выполняющие работы повышенной опасности, и </a:t>
            </a:r>
            <a:r>
              <a:rPr lang="ru-RU" sz="17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лица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ответственные за организацию, выполнение и контроль работ повышенной опасности (далее - лица, ответственные за организацию работ повышенной опасности), определенные локальными нормативными актами работодателя. </a:t>
            </a:r>
            <a:r>
              <a:rPr lang="ru-RU" sz="1700" b="1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пункта 46</a:t>
            </a:r>
            <a:r>
              <a:rPr lang="ru-RU" sz="17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 </a:t>
            </a:r>
          </a:p>
          <a:p>
            <a:pPr indent="457200" algn="just">
              <a:spcAft>
                <a:spcPts val="0"/>
              </a:spcAft>
            </a:pPr>
            <a:r>
              <a:rPr lang="ru-RU" sz="17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Перечень работ повышенной опасности устанавливается работодателем с учетом специфики его деятельности на основании перечня работ повышенной опасности, устанавливаемого Министерством труда и социальной защиты Российской Федерации.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4800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b="1" u="sng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56. Перечень профессий и должностей работников, ответственных за организацию работ повышенной опасности,</a:t>
            </a:r>
            <a:r>
              <a:rPr lang="ru-RU" sz="16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подлежащих обучению требованиям охраны труда по программе обучения требованиям охраны труда, указанной в </a:t>
            </a:r>
            <a:r>
              <a:rPr lang="ru-RU" sz="1600" b="0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подпункте "в" пункта 46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Правил,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утверждается работодателем.</a:t>
            </a:r>
          </a:p>
          <a:p>
            <a:endParaRPr lang="ru-RU" sz="16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59. Плановое обучение требованиям охраны труда по программам обучения требованиям охраны труда, указанным в </a:t>
            </a:r>
            <a:r>
              <a:rPr lang="ru-RU" sz="1600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подпунктах "а"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sz="1600" b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"б" пункта 46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проходят работники с периодичностью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реже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одного раза в 3 года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16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60. Требования к периодичности проведения планового обучения работников требованиям охраны труда по программам обучения требованиям охраны труда, указанным в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подпункте "в" пункта 46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настоящих Правил, устанавливаются соответствующими нормативными правовыми актами, содержащими государственные нормативные требования охраны труда, или в случае отсутствия указанных требований -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реже </a:t>
            </a:r>
            <a:r>
              <a:rPr lang="ru-RU" sz="16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одного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раза в год.</a:t>
            </a:r>
          </a:p>
        </p:txBody>
      </p:sp>
    </p:spTree>
    <p:extLst>
      <p:ext uri="{BB962C8B-B14F-4D97-AF65-F5344CB8AC3E}">
        <p14:creationId xmlns="" xmlns:p14="http://schemas.microsoft.com/office/powerpoint/2010/main" val="3863657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47500" lnSpcReduction="20000"/>
          </a:bodyPr>
          <a:lstStyle/>
          <a:p>
            <a:pPr indent="457200" algn="just">
              <a:spcAft>
                <a:spcPts val="0"/>
              </a:spcAft>
            </a:pPr>
            <a:endParaRPr lang="ru-RU" sz="45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61. Внеплановое обучение работников требованиям охраны труда должно быть организовано в случаях, указанных в </a:t>
            </a:r>
            <a:r>
              <a:rPr lang="ru-RU" sz="4500" b="1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подпунктах "а"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4500" b="1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"б"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sz="4500" b="1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"г" пункта 50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настоящих Правил, 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течение 60 календарных дней со дня их наступления</a:t>
            </a:r>
            <a:r>
              <a:rPr lang="ru-RU" sz="45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indent="457200" algn="just">
              <a:spcAft>
                <a:spcPts val="0"/>
              </a:spcAft>
            </a:pPr>
            <a:endParaRPr lang="ru-RU" sz="45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62. </a:t>
            </a: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Вновь принимаемые на работу работники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а также </a:t>
            </a: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работники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переводимые на другую работу, </a:t>
            </a: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проходят обучение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требованиям охраны труда в сроки, установленные работодателем, но </a:t>
            </a: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позднее 60 календарных дней 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после заключения трудового договора или перевода на другую работу, за исключением случаев, предусмотренных </a:t>
            </a:r>
            <a:r>
              <a:rPr lang="ru-RU" sz="4500" b="1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пунктом 7</a:t>
            </a:r>
            <a:r>
              <a:rPr lang="ru-RU" sz="45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</a:t>
            </a:r>
          </a:p>
          <a:p>
            <a:pPr indent="457200" algn="just">
              <a:spcAft>
                <a:spcPts val="0"/>
              </a:spcAft>
            </a:pPr>
            <a:endParaRPr lang="ru-RU" sz="45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45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67. Обучение работников требованиям охраны труда заканчивается проверкой знания требований охраны труда</a:t>
            </a:r>
            <a:r>
              <a:rPr lang="ru-RU" sz="45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45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требования к организации которой установлены положениями </a:t>
            </a:r>
            <a:r>
              <a:rPr lang="ru-RU" sz="4500" b="0" u="none" strike="noStrike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раздела VII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 Результаты проверки знания требований охраны труда после обучения требованиям охраны труда оформляются в соответствии с </a:t>
            </a:r>
            <a:r>
              <a:rPr lang="ru-RU" sz="4500" b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пунктами 91 - 93</a:t>
            </a:r>
            <a:r>
              <a:rPr lang="ru-RU" sz="45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</a:t>
            </a:r>
          </a:p>
          <a:p>
            <a:pPr indent="457200" algn="just">
              <a:spcAft>
                <a:spcPts val="0"/>
              </a:spcAft>
            </a:pPr>
            <a:endParaRPr lang="ru-RU" sz="38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36707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26282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Организация проверки знания требований охраны труда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 68. Проверка знания требований охраны труда работников является неотъемлемой частью проведения инструктажа по охране труда и обучения по охране труда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и направлена на определение качества знаний, усвоенных и приобретенных работником при инструктаже по охране труда и обучении по охране труда.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69. Форма проведения проверки знания требований охраны труда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работников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при инструктаже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по охране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определяется локальными нормативными актами работодателя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dirty="0" smtClean="0">
                <a:effectLst/>
                <a:latin typeface="Times New Roman"/>
                <a:ea typeface="Times New Roman"/>
              </a:rPr>
              <a:t>70. Плановое и внеплановое обучение по охране труда завершается соответствующей проверкой знания требований охраны труда работников.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71. Плановая (внеплановая) проверка знания требований охраны труда работников после прохождения обучения требованиям охраны труда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обучения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по оказанию первой помощи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пострадавшим, обучения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по использованию (применению) средств индивидуальной защиты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может проводиться как в организации или у индивидуального предпринимателя, оказывающих услуги по обучению работодателей и работников вопросам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так и у работодателя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72.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Для проведения проверки знания требований охраны труда работников после прохождения обучения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по вопросам оказания первой помощи пострадавшим, по вопросам использования (применения) средств индивидуальной защиты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в организации или у индивидуального предпринимателя, оказывающих услуги по обучению работодателей и работников вопросам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у работодателя создаются комиссии по проверке знания требований охраны труда работников в составе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не менее 3 человек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- председателя, заместителя (заместителей) председателя (при необходимости) и членов комиссии.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5141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74.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Работники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, включаемые в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состав комиссий по проверке знания требований охраны труда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проходят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обучение по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программам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обучения требованиям охраны труда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предусмотренным </a:t>
            </a:r>
            <a:r>
              <a:rPr lang="ru-RU" sz="1800" b="1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подпунктами </a:t>
            </a:r>
            <a:r>
              <a:rPr lang="ru-RU" sz="1800" b="1" u="sng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"</a:t>
            </a:r>
            <a:r>
              <a:rPr lang="ru-RU" sz="1800" b="1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а"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и </a:t>
            </a:r>
            <a:r>
              <a:rPr lang="ru-RU" sz="1800" b="1" strike="noStrike" dirty="0" smtClean="0"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"б" пункта 46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настоящих Правил.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75.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Работники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входящие в </a:t>
            </a: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состав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указанных </a:t>
            </a: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специализированных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 комиссий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проходят обучение требованиям охраны труда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по соответствующей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программе обучения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требованиям охраны труда,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предусмотренной </a:t>
            </a:r>
            <a:r>
              <a:rPr lang="ru-RU" sz="1800" b="1" u="sng" strike="noStrike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  <a:hlinkClick r:id="" action="ppaction://hlinkfile"/>
              </a:rPr>
              <a:t>подпунктом "в" пункта 46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настоящих Правил.</a:t>
            </a:r>
          </a:p>
          <a:p>
            <a:pPr indent="457200" algn="just">
              <a:spcAft>
                <a:spcPts val="0"/>
              </a:spcAft>
            </a:pPr>
            <a:endParaRPr lang="ru-RU" sz="1800" b="1" dirty="0">
              <a:latin typeface="Times New Roman"/>
              <a:ea typeface="Times New Roman"/>
            </a:endParaRPr>
          </a:p>
          <a:p>
            <a:pPr lvl="0" indent="457200" algn="just">
              <a:spcAft>
                <a:spcPts val="0"/>
              </a:spcAft>
              <a:buClr>
                <a:srgbClr val="F14124">
                  <a:lumMod val="75000"/>
                </a:srgbClr>
              </a:buClr>
            </a:pP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77. В организации допускается функционирование единой комиссии по проверке знания требований охраны труда работников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, прошедших обучение по оказанию первой помощи пострадавшим, обучение по использованию (применению) средств индивидуальной защиты и обучение требованиям охраны труда (далее - единая комиссия).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При этом работники, входящие в состав единой комиссии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,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проходят обучение в организации </a:t>
            </a: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или у индивидуального предпринимателя, оказывающих услуги по обучению работодателей и работников вопросам охраны труда,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по всем программам обучения по охране труда, предусмотренным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  <a:hlinkClick r:id="" action="ppaction://hlinkfile"/>
              </a:rPr>
              <a:t>пунктами 34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,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  <a:hlinkClick r:id="" action="ppaction://hlinkfile"/>
              </a:rPr>
              <a:t>39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 и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  <a:hlinkClick r:id="" action="ppaction://hlinkfile"/>
              </a:rPr>
              <a:t>46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 настоящих Правил.</a:t>
            </a:r>
            <a:endParaRPr lang="ru-RU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600" b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3766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107950" algn="just">
              <a:spcBef>
                <a:spcPts val="375"/>
              </a:spcBef>
              <a:spcAft>
                <a:spcPts val="0"/>
              </a:spcAft>
            </a:pPr>
            <a:r>
              <a:rPr lang="ru-RU" sz="1800" dirty="0">
                <a:solidFill>
                  <a:srgbClr val="353842"/>
                </a:solidFill>
                <a:latin typeface="Times New Roman"/>
                <a:ea typeface="Times New Roman"/>
              </a:rPr>
              <a:t> </a:t>
            </a:r>
            <a:endParaRPr lang="ru-RU" sz="1800" dirty="0" smtClean="0">
              <a:solidFill>
                <a:srgbClr val="353842"/>
              </a:solidFill>
              <a:latin typeface="Times New Roman"/>
              <a:ea typeface="Times New Roman"/>
            </a:endParaRPr>
          </a:p>
          <a:p>
            <a:pPr marL="107950" algn="just">
              <a:spcBef>
                <a:spcPts val="375"/>
              </a:spcBef>
              <a:spcAft>
                <a:spcPts val="0"/>
              </a:spcAft>
            </a:pPr>
            <a:endParaRPr lang="ru-RU" sz="1800" dirty="0">
              <a:solidFill>
                <a:srgbClr val="353842"/>
              </a:solidFill>
              <a:latin typeface="Times New Roman"/>
              <a:ea typeface="Times New Roman"/>
            </a:endParaRPr>
          </a:p>
          <a:p>
            <a:pPr marL="107950" algn="just">
              <a:spcBef>
                <a:spcPts val="375"/>
              </a:spcBef>
              <a:spcAft>
                <a:spcPts val="0"/>
              </a:spcAft>
            </a:pPr>
            <a:r>
              <a:rPr lang="ru-RU" sz="1800" b="1" dirty="0" smtClean="0">
                <a:solidFill>
                  <a:srgbClr val="353842"/>
                </a:solidFill>
                <a:latin typeface="Times New Roman"/>
                <a:ea typeface="Times New Roman"/>
              </a:rPr>
              <a:t>Положения </a:t>
            </a:r>
            <a:r>
              <a:rPr lang="ru-RU" sz="1800" b="1" dirty="0">
                <a:solidFill>
                  <a:srgbClr val="353842"/>
                </a:solidFill>
                <a:latin typeface="Times New Roman"/>
                <a:ea typeface="Times New Roman"/>
              </a:rPr>
              <a:t>пункта 78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" action="ppaction://hlinkfile"/>
              </a:rPr>
              <a:t>применяются</a:t>
            </a:r>
            <a:r>
              <a:rPr lang="ru-RU" sz="1800" b="1" dirty="0">
                <a:solidFill>
                  <a:srgbClr val="353842"/>
                </a:solidFill>
                <a:latin typeface="Times New Roman"/>
                <a:ea typeface="Times New Roman"/>
              </a:rPr>
              <a:t> с 1 марта 2023 г.</a:t>
            </a:r>
            <a:endParaRPr lang="ru-RU" sz="1600" b="1" dirty="0">
              <a:solidFill>
                <a:srgbClr val="353842"/>
              </a:solidFill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78. Проверка знания требований охраны труда руководителе</a:t>
            </a:r>
            <a:r>
              <a:rPr lang="ru-RU" sz="1800" dirty="0">
                <a:latin typeface="Times New Roman"/>
                <a:ea typeface="Times New Roman"/>
              </a:rPr>
              <a:t>й и специалистов органов исполнительной власти субъектов Российской Федерации в области охраны труда, руководителей и преподавателей организации или индивидуального предпринимателя, оказывающих услуги по обучению работодателей и работников вопросам охраны труда, которые принимают участие в работе комиссий по проверке знания требований охраны труда работников, в том числе специализированной комиссии и единой комиссии, </a:t>
            </a:r>
            <a:r>
              <a:rPr lang="ru-RU" sz="1800" b="1" dirty="0">
                <a:latin typeface="Times New Roman"/>
                <a:ea typeface="Times New Roman"/>
              </a:rPr>
              <a:t>руководителей подразделений по охране труда и специалистов в области охраны труда организаций</a:t>
            </a:r>
            <a:r>
              <a:rPr lang="ru-RU" sz="1800" dirty="0">
                <a:latin typeface="Times New Roman"/>
                <a:ea typeface="Times New Roman"/>
              </a:rPr>
              <a:t>, </a:t>
            </a:r>
            <a:r>
              <a:rPr lang="ru-RU" sz="1800" b="1" i="1" dirty="0">
                <a:latin typeface="Times New Roman"/>
                <a:ea typeface="Times New Roman"/>
              </a:rPr>
              <a:t>проводится с использованием единой общероссийской справочно-информационной системы</a:t>
            </a:r>
            <a:r>
              <a:rPr lang="ru-RU" sz="1800" dirty="0">
                <a:latin typeface="Times New Roman"/>
                <a:ea typeface="Times New Roman"/>
              </a:rPr>
              <a:t> по охране труда </a:t>
            </a:r>
            <a:r>
              <a:rPr lang="ru-RU" sz="1800" b="1" i="1" dirty="0">
                <a:latin typeface="Times New Roman"/>
                <a:ea typeface="Times New Roman"/>
              </a:rPr>
              <a:t>в информационно-телекоммуникационной сети "Интернет".</a:t>
            </a:r>
            <a:endParaRPr lang="ru-RU" sz="1600" b="1" i="1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6007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636397301"/>
              </p:ext>
            </p:extLst>
          </p:nvPr>
        </p:nvGraphicFramePr>
        <p:xfrm>
          <a:off x="539554" y="548680"/>
          <a:ext cx="8136901" cy="5688632"/>
        </p:xfrm>
        <a:graphic>
          <a:graphicData uri="http://schemas.openxmlformats.org/drawingml/2006/table">
            <a:tbl>
              <a:tblPr firstRow="1" firstCol="1" bandRow="1"/>
              <a:tblGrid>
                <a:gridCol w="1627210"/>
                <a:gridCol w="1627210"/>
                <a:gridCol w="1627210"/>
                <a:gridCol w="1627210"/>
                <a:gridCol w="1628061"/>
              </a:tblGrid>
              <a:tr h="8751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Вид комиссии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Программа обучения работников, после которой комиссией проводится проверка знаний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Состав комиссии</a:t>
                      </a:r>
                      <a:b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(в 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. количество ее членов)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Требования к подготовке членов комиссии</a:t>
                      </a:r>
                      <a:endParaRPr lang="ru-RU" sz="11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Где проходят обучение члены комиссии</a:t>
                      </a:r>
                      <a:endParaRPr lang="ru-RU" sz="11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34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"Обычная"</a:t>
                      </a:r>
                      <a:endParaRPr lang="ru-RU" sz="11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а) Обучение по общим вопросам ОТ и функционирования СУОТ (</a:t>
                      </a:r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"а" п. 46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б) Обучение безопасным методам и приемам выполнения работ при воздействии вредных и (или) опасных производственных факторов, источников опасности, идентифицированных в рамках СОУТ и оценки профессиональных рисков (</a:t>
                      </a:r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подп. "б" п. 46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Не менее 3 человек: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председатель;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заместитель (заместители) председателя (при необходимости);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члены комиссии.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Примечание: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в состав комиссии могут включаться: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руководители и специалисты структурных подразделений;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руководители и специалисты служб ОТ;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лица, проводящие обучение по ОТ;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- представители выборного профсоюзного органа, в том числе уполномоченные (доверенные) лица по ОТ профессиональных союзов (по согласованию)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по программам обучения требованиям ОТ, предусмотренным </a:t>
                      </a:r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"а"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"б" п. 46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Правил N 2464.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Примечание: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Если в программы обучения работников требованиям ОТ включаются темы по организации оказания первой помощи (либо эти программы объединены), на наш взгляд, в программу подготовки членов 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Times New Roman"/>
                        </a:rPr>
                        <a:t>комисси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также должен быть включен указанный модуль; либо они должны пройти отдельное обучение по данному направлению в соответствии с </a:t>
                      </a:r>
                      <a:r>
                        <a:rPr lang="ru-RU" sz="11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п. 34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Правил N 2464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11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25060" marR="250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57968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444248070"/>
              </p:ext>
            </p:extLst>
          </p:nvPr>
        </p:nvGraphicFramePr>
        <p:xfrm>
          <a:off x="683569" y="731838"/>
          <a:ext cx="7776862" cy="5505450"/>
        </p:xfrm>
        <a:graphic>
          <a:graphicData uri="http://schemas.openxmlformats.org/drawingml/2006/table">
            <a:tbl>
              <a:tblPr firstRow="1" firstCol="1" bandRow="1"/>
              <a:tblGrid>
                <a:gridCol w="1583777"/>
                <a:gridCol w="1620479"/>
                <a:gridCol w="1566223"/>
                <a:gridCol w="1495213"/>
                <a:gridCol w="1511170"/>
              </a:tblGrid>
              <a:tr h="55054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Специализированная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47957" marR="47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а) Обучение безопасным методам и приемам выполнения работ повышенной опасности, к которым предъявляются дополнительные требования в соответствии с НПА, содержащими государственные нормативные требования ОТ (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"в" п. 46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б) Обучение по программам оказанию первой помощи пострадавшим и (или) использованию (применению) СИЗ в случае организации самостоятельного (без объединения с обучением требованиям охраны труда) обучения работников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47957" marR="47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менее 3 человек: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председатель;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заместитель (заместители) председателя (при необходимости);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члены комиссии.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Примечание: в состав комиссии могут включаться: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руководители и специалисты структурных подразделений;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руководители и специалисты служб ОТ;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лица, проводящие обучение по ОТ;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- представители выборного профсоюзного органа, в том числе уполномоченные (доверенные) лица по ОТ профессиональных союзов (по согласованию)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47957" marR="47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требованиям охраны труда по соответствующей программе обучения, предусмотренной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"в" п. 46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по соответствующим специализации комиссии программам, предусмотренным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п. 34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(обучение по оказанию первой помощи) и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п. 38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(обучение по использованию (применению) СИЗ) Правил N 2464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47957" marR="47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47957" marR="479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11243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61827923"/>
              </p:ext>
            </p:extLst>
          </p:nvPr>
        </p:nvGraphicFramePr>
        <p:xfrm>
          <a:off x="683567" y="731838"/>
          <a:ext cx="7848873" cy="5360987"/>
        </p:xfrm>
        <a:graphic>
          <a:graphicData uri="http://schemas.openxmlformats.org/drawingml/2006/table">
            <a:tbl>
              <a:tblPr firstRow="1" firstCol="1" bandRow="1"/>
              <a:tblGrid>
                <a:gridCol w="1598442"/>
                <a:gridCol w="1635484"/>
                <a:gridCol w="1580727"/>
                <a:gridCol w="1509058"/>
                <a:gridCol w="1525162"/>
              </a:tblGrid>
              <a:tr h="5360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Единая комиссия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51365" marR="513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Обучение по программам: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а) оказанию первой помощи пострадавшим;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б) по использованию (применению) СИЗ;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в) обучение требованиям охраны труда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51365" marR="513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Не менее 3 человек: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председатель;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заместитель (заместители) председателя (при необходимости);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члены комиссии.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Примечание: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в состав комиссии могут включаться: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руководители и специалисты структурных подразделений;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руководители и специалисты служб ОТ;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лица, проводящие обучение по ОТ;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- представители выборного профсоюзного органа, в том числе уполномоченные (доверенные) лица по ОТ профессиональных союзов (по согласованию)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 CYR"/>
                        <a:ea typeface="Times New Roman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51365" marR="513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по всем программам обучения по охране труда, предусмотренным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п. 34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39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10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46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 Правил N 2464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51365" marR="513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51365" marR="513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86125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630914220"/>
              </p:ext>
            </p:extLst>
          </p:nvPr>
        </p:nvGraphicFramePr>
        <p:xfrm>
          <a:off x="395537" y="404663"/>
          <a:ext cx="8424936" cy="6401139"/>
        </p:xfrm>
        <a:graphic>
          <a:graphicData uri="http://schemas.openxmlformats.org/drawingml/2006/table">
            <a:tbl>
              <a:tblPr/>
              <a:tblGrid>
                <a:gridCol w="936103"/>
                <a:gridCol w="1944216"/>
                <a:gridCol w="1872208"/>
                <a:gridCol w="1975670"/>
                <a:gridCol w="1696739"/>
              </a:tblGrid>
              <a:tr h="426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Вид комиссии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Программа обучения работников, после которой комиссией проводится проверка знаний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Состав комиссии</a:t>
                      </a:r>
                      <a:b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(в </a:t>
                      </a:r>
                      <a:r>
                        <a:rPr lang="ru-RU" sz="800" b="1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. количество ее членов)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Требования к подготовке членов комиссии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Где проходят обучение члены комиссии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"Обычная"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а) Обучение по общим вопросам ОТ и функционирования СУОТ (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"а" п. 46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б) Обучение безопасным методам и приемам выполнения работ при воздействии вредных и (или) опасных производственных факторов, источников опасности, идентифицированных в рамках СОУТ и оценки профессиональных рисков (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подп. "б" п. 46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Не менее 3 человек: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председатель;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заместитель (заместители) председателя (при необходимости);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члены комиссии.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Примечание: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в состав комиссии могут включаться: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руководители и специалисты структурных подразделений;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руководители и специалисты служб ОТ;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лица, проводящие обучение по ОТ;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- представители выборного профсоюзного органа, в том числе уполномоченные (доверенные) лица по ОТ профессиональных союзов (по согласованию)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по программам обучения требованиям ОТ, предусмотренным 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подп. "а"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"б" п. 46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Правил N 2464.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Примечание: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Если в программы обучения работников требованиям ОТ включаются темы по организации оказания первой помощи (либо эти программы объединены), на наш взгляд, в программу подготовки членов </a:t>
                      </a:r>
                      <a:r>
                        <a:rPr lang="ru-RU" sz="800" b="1" dirty="0" err="1">
                          <a:effectLst/>
                          <a:latin typeface="Times New Roman"/>
                          <a:ea typeface="Times New Roman"/>
                        </a:rPr>
                        <a:t>комисси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также должен быть включен указанный модуль; либо они должны пройти отдельное обучение по данному направлению в соответствии с 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п. 34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 Правил N 2464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58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Специализированная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а) Обучение безопасным методам и приемам выполнения работ повышенной опасности, к которым предъявляются дополнительные требования в соответствии с НПА, содержащими государственные нормативные требования ОТ (</a:t>
                      </a:r>
                      <a:r>
                        <a:rPr lang="ru-RU" sz="800" b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подп. "в" п. 46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Проходят обучение требованиям охраны труда по соответствующей программе обучения, предусмотренной </a:t>
                      </a:r>
                      <a:r>
                        <a:rPr lang="ru-RU" sz="800" b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подп. "в" п. 46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</a:t>
                      </a:r>
                      <a:r>
                        <a:rPr lang="ru-RU" sz="800" b="1" dirty="0" smtClean="0">
                          <a:effectLst/>
                          <a:latin typeface="Times New Roman"/>
                          <a:ea typeface="Times New Roman"/>
                        </a:rPr>
                        <a:t>руда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б) Обучение по программам оказанию первой помощи пострадавшим и (или) использованию (применению) СИЗ в случае организации самостоятельного (без объединения с обучением требованиям охраны труда) обучения работников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Проходят обучение по соответствующим специализации комиссии программам, предусмотренным 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п. 34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(обучение по оказанию первой помощи) и </a:t>
                      </a:r>
                      <a:r>
                        <a:rPr lang="ru-RU" sz="8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6"/>
                        </a:rPr>
                        <a:t>п. 38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(обучение по использованию (применению) СИЗ) Правил N 2464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04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Единая комиссия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Обучение по программам: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а) оказанию первой помощи пострадавшим;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б) по использованию (применению) СИЗ;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в) обучение требованиям охраны труда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Проходят обучение по всем программам обучения по охране труда, предусмотренным </a:t>
                      </a:r>
                      <a:r>
                        <a:rPr lang="ru-RU" sz="800" b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п. 34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800" b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7"/>
                        </a:rPr>
                        <a:t>39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ru-RU" sz="800" b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  <a:hlinkClick r:id="rId8"/>
                        </a:rPr>
                        <a:t>46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 Правил N 2464</a:t>
                      </a:r>
                      <a:endParaRPr lang="ru-RU" sz="80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Times New Roman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800" dirty="0">
                        <a:effectLst/>
                        <a:latin typeface="Times New Roman CYR"/>
                        <a:ea typeface="Times New Roman"/>
                      </a:endParaRPr>
                    </a:p>
                  </a:txBody>
                  <a:tcPr marL="11682" marR="116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5982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10. Вводный инструктаж по охране труда проводится до начала выполнения трудовых функций для вновь принятых работников и иных лиц, участвующих в производственной деятельности организации (работники,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командированные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в организацию (подразделение организации), лица,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проходящие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производственную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u="sng" dirty="0" smtClean="0">
                <a:effectLst/>
                <a:latin typeface="Times New Roman"/>
                <a:ea typeface="Times New Roman"/>
              </a:rPr>
              <a:t>практику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).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b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dirty="0" smtClean="0">
              <a:effectLst/>
              <a:latin typeface="Times New Roman CYR"/>
              <a:ea typeface="Times New Roman"/>
            </a:endParaRPr>
          </a:p>
          <a:p>
            <a:pPr algn="just"/>
            <a:r>
              <a:rPr lang="ru-RU" sz="1800" b="1" dirty="0" smtClean="0">
                <a:effectLst/>
                <a:latin typeface="Times New Roman"/>
                <a:ea typeface="Times New Roman"/>
              </a:rPr>
              <a:t>11. Вводный инструктаж по охране труда проводится по программе вводного инструктажа. </a:t>
            </a:r>
          </a:p>
          <a:p>
            <a:pPr algn="just"/>
            <a:endParaRPr lang="ru-RU" sz="1800" dirty="0" smtClean="0">
              <a:effectLst/>
              <a:latin typeface="Times New Roman"/>
              <a:ea typeface="Times New Roman"/>
            </a:endParaRPr>
          </a:p>
          <a:p>
            <a:pPr algn="just"/>
            <a:r>
              <a:rPr lang="ru-RU" sz="1800" b="1" dirty="0" smtClean="0">
                <a:effectLst/>
                <a:latin typeface="Times New Roman"/>
                <a:ea typeface="Times New Roman"/>
              </a:rPr>
              <a:t>Вводный инструктаж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по охране труда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проводится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специалистом по охране труда или иным уполномоченным работником организации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на которого приказом работодателя возложены обязанности по проведению вводного инструктажа по охране труда. 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187974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5040560"/>
          </a:xfrm>
        </p:spPr>
        <p:txBody>
          <a:bodyPr>
            <a:normAutofit/>
          </a:bodyPr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1600" b="1" kern="0" dirty="0">
                <a:solidFill>
                  <a:srgbClr val="26282F"/>
                </a:solidFill>
                <a:latin typeface="Times New Roman CYR"/>
              </a:rPr>
              <a:t/>
            </a:r>
            <a:br>
              <a:rPr lang="ru-RU" sz="1600" b="1" kern="0" dirty="0">
                <a:solidFill>
                  <a:srgbClr val="26282F"/>
                </a:solidFill>
                <a:latin typeface="Times New Roman CYR"/>
              </a:rPr>
            </a:br>
            <a:r>
              <a:rPr lang="ru-RU" sz="1800" dirty="0">
                <a:latin typeface="Times New Roman"/>
                <a:ea typeface="Times New Roman"/>
              </a:rPr>
              <a:t> </a:t>
            </a:r>
            <a:r>
              <a:rPr lang="ru-RU" sz="1600" dirty="0">
                <a:latin typeface="Times New Roman CYR"/>
                <a:ea typeface="Times New Roman"/>
              </a:rPr>
              <a:t/>
            </a:r>
            <a:br>
              <a:rPr lang="ru-RU" sz="1600" dirty="0">
                <a:latin typeface="Times New Roman CYR"/>
                <a:ea typeface="Times New Roman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 </a:t>
            </a:r>
          </a:p>
          <a:p>
            <a:pPr marL="0" indent="0" algn="ctr">
              <a:buNone/>
            </a:pPr>
            <a:r>
              <a:rPr lang="ru-RU" sz="1900" b="1" dirty="0" smtClean="0">
                <a:latin typeface="Times New Roman"/>
                <a:ea typeface="Times New Roman"/>
              </a:rPr>
              <a:t>Оформление документов и записей о планировании и регистрации проведения обучения по охране труда</a:t>
            </a:r>
            <a:endParaRPr lang="ru-RU" sz="1900" b="1" dirty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 </a:t>
            </a:r>
            <a:r>
              <a:rPr lang="ru-RU" sz="1800" b="1" dirty="0" smtClean="0">
                <a:latin typeface="Times New Roman"/>
                <a:ea typeface="Times New Roman"/>
              </a:rPr>
              <a:t>85. Минимальное количество работников</a:t>
            </a:r>
            <a:r>
              <a:rPr lang="ru-RU" sz="1800" b="1" dirty="0">
                <a:latin typeface="Times New Roman"/>
                <a:ea typeface="Times New Roman"/>
              </a:rPr>
              <a:t>, подлежащих обучению </a:t>
            </a:r>
            <a:r>
              <a:rPr lang="ru-RU" sz="1800" b="1" dirty="0" smtClean="0">
                <a:latin typeface="Times New Roman"/>
                <a:ea typeface="Times New Roman"/>
              </a:rPr>
              <a:t>                              требованиям </a:t>
            </a:r>
            <a:r>
              <a:rPr lang="ru-RU" sz="1800" b="1" dirty="0">
                <a:latin typeface="Times New Roman"/>
                <a:ea typeface="Times New Roman"/>
              </a:rPr>
              <a:t>охраны труда в организации </a:t>
            </a:r>
            <a:r>
              <a:rPr lang="ru-RU" sz="1800" dirty="0">
                <a:latin typeface="Times New Roman"/>
                <a:ea typeface="Times New Roman"/>
              </a:rPr>
              <a:t>или у индивидуального предпринимателя, оказывающих услуги по обучению работодателей и работников вопросам охраны труда, с учетом среднесписочной численности и категории риска организации определяется согласно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" action="ppaction://hlinkfile"/>
              </a:rPr>
              <a:t>приложению N 4</a:t>
            </a:r>
            <a:r>
              <a:rPr lang="ru-RU" sz="1800" dirty="0" smtClean="0">
                <a:latin typeface="Times New Roman"/>
                <a:ea typeface="Times New Roman"/>
              </a:rPr>
              <a:t>.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86. При регистрации проведения вводного инструктажа по охране труда указывается следующая информация:</a:t>
            </a:r>
            <a:endParaRPr lang="ru-RU" sz="1600" b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а) дата проведения вводного инструктажа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б) фамилия, имя, отчество (при наличии) работника, прошедшего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в) профессия (должность) работника, прошедшего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г) число, месяц, год рождения работника, прошедшего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д) наименование подразделения, в котором будет осуществлять трудовую деятельность работник, прошедший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е) фамилия, имя, отчество (при наличии), профессия (должность) работника, проводившего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ж) подпись работника, проводившего вводный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з) подпись работника, прошедшего вводный инструктаж по охране труда.</a:t>
            </a:r>
            <a:endParaRPr lang="ru-RU" sz="1600" b="1" i="1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041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87. При регистрации проведения инструктажа по охране труда на рабочем месте (первичный, повторный, внеплановый), а также целевого инструктажа по охране труда указывается следующая информация:</a:t>
            </a:r>
            <a:endParaRPr lang="ru-RU" sz="1600" b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а) дата проведения инструктажа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б) фамилия, имя, отчество (при наличии) работника, прошедшего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в) профессия (должность) работника, прошедшего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г) число, месяц, год рождения работника, прошедшего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д) вид инструктажа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е) причина проведения инструктажа по охране труда (для внепланового или целевого инструктажа по охране труда);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ж) фамилия, имя, отчество (при наличии), профессия (должность) работника, проводившего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з) наименование локального акта (локальных актов), в объеме требований которого проведен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и) подпись работника, проводившего инструктаж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к) подпись работника, прошедшего инструктаж по охране труда.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88. Порядок регистрации проведенного инструктажа по охране труда и форма его документирования утверждаются работодателем.</a:t>
            </a:r>
            <a:endParaRPr lang="ru-RU" sz="1600" b="1" i="1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8749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90. Регистрация прохождения стажировки на рабочем месте должна содержать следующую информацию</a:t>
            </a:r>
            <a:r>
              <a:rPr lang="ru-RU" sz="1800" b="1" dirty="0" smtClean="0">
                <a:latin typeface="Times New Roman"/>
                <a:ea typeface="Times New Roman"/>
              </a:rPr>
              <a:t>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а) количество смен стажировки на рабочем </a:t>
            </a:r>
            <a:r>
              <a:rPr lang="ru-RU" sz="1800" b="1" i="1" dirty="0" smtClean="0">
                <a:latin typeface="Times New Roman"/>
                <a:ea typeface="Times New Roman"/>
              </a:rPr>
              <a:t>месте;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б) период проведения стажировки на рабочем месте</a:t>
            </a:r>
            <a:r>
              <a:rPr lang="ru-RU" sz="1800" b="1" i="1" dirty="0" smtClean="0">
                <a:latin typeface="Times New Roman"/>
                <a:ea typeface="Times New Roman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в) фамилия, имя, отчество (при наличии), профессия (должность), подпись лица, прошедшего стажировку на рабочем месте</a:t>
            </a:r>
            <a:r>
              <a:rPr lang="ru-RU" sz="1800" b="1" i="1" dirty="0" smtClean="0">
                <a:latin typeface="Times New Roman"/>
                <a:ea typeface="Times New Roman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г) фамилия, имя, отчество (при наличии), профессия (должность), подпись лица, проводившего стажировку на рабочем месте</a:t>
            </a:r>
            <a:r>
              <a:rPr lang="ru-RU" sz="1800" b="1" i="1" dirty="0" smtClean="0">
                <a:latin typeface="Times New Roman"/>
                <a:ea typeface="Times New Roman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д) дата допуска работника к самостоятельной работе.</a:t>
            </a:r>
            <a:endParaRPr lang="ru-RU" sz="1600" b="1" i="1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0190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91. Результаты проверки знания требований охраны труда работников после завершения обучения требованиям охраны труда, обучения по оказанию первой помощи пострадавшим, обучения по использованию (применению) средств индивидуальной защиты </a:t>
            </a:r>
            <a:r>
              <a:rPr lang="ru-RU" sz="1800" b="1" dirty="0" smtClean="0">
                <a:latin typeface="Times New Roman"/>
                <a:ea typeface="Times New Roman"/>
              </a:rPr>
              <a:t>оформляются </a:t>
            </a:r>
            <a:r>
              <a:rPr lang="ru-RU" sz="2000" b="1" u="sng" dirty="0" smtClean="0">
                <a:latin typeface="Times New Roman"/>
                <a:ea typeface="Times New Roman"/>
              </a:rPr>
              <a:t>протоколом</a:t>
            </a:r>
            <a:r>
              <a:rPr lang="ru-RU" sz="1800" b="1" dirty="0" smtClean="0">
                <a:latin typeface="Times New Roman"/>
                <a:ea typeface="Times New Roman"/>
              </a:rPr>
              <a:t> проверки </a:t>
            </a:r>
            <a:r>
              <a:rPr lang="ru-RU" sz="1800" b="1" dirty="0">
                <a:latin typeface="Times New Roman"/>
                <a:ea typeface="Times New Roman"/>
              </a:rPr>
              <a:t>знания требований охраны труда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1800" b="1" i="1" dirty="0" smtClean="0">
                <a:latin typeface="Times New Roman"/>
                <a:ea typeface="Times New Roman"/>
              </a:rPr>
              <a:t>Допускается оформление </a:t>
            </a:r>
            <a:r>
              <a:rPr lang="ru-RU" sz="1800" b="1" i="1" dirty="0">
                <a:latin typeface="Times New Roman"/>
                <a:ea typeface="Times New Roman"/>
              </a:rPr>
              <a:t>единого протокола проверки знания требований охраны труда работников в случае, если обучение по оказанию первой помощи пострадавшим и обучение по использованию (применению) средств индивидуальной защиты проводятся в рамках обучения требованиям охраны труда. </a:t>
            </a:r>
            <a:endParaRPr lang="ru-RU" sz="1800" b="1" i="1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b="1" i="1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latin typeface="Times New Roman"/>
                <a:ea typeface="Times New Roman"/>
              </a:rPr>
              <a:t>Протокол </a:t>
            </a:r>
            <a:r>
              <a:rPr lang="ru-RU" sz="1800" b="1" dirty="0">
                <a:latin typeface="Times New Roman"/>
                <a:ea typeface="Times New Roman"/>
              </a:rPr>
              <a:t>проверки знания требований охраны труда работников может быть оформлен на бумажном носителе или в электронном виде </a:t>
            </a:r>
            <a:r>
              <a:rPr lang="ru-RU" sz="1800" dirty="0">
                <a:latin typeface="Times New Roman"/>
                <a:ea typeface="Times New Roman"/>
              </a:rPr>
              <a:t>и является свидетельством того, что работник прошел соответствующее обучение по охране труда.</a:t>
            </a:r>
            <a:endParaRPr lang="ru-RU" sz="1600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17440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/>
                <a:ea typeface="Times New Roman"/>
              </a:rPr>
              <a:t>92. В протоколе проверки знания требований охраны труда работников указывается следующая информация</a:t>
            </a:r>
            <a:r>
              <a:rPr lang="ru-RU" sz="1800" b="1" dirty="0" smtClean="0">
                <a:latin typeface="Times New Roman"/>
                <a:ea typeface="Times New Roman"/>
              </a:rPr>
              <a:t>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b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а) полное наименование организации или индивидуального предпринимателя, оказывающих услуги по обучению работодателей и работников вопросам охраны труда, или работодателя, проводившего обучение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б) дата и номер приказа руководителя организации или индивидуального предпринимателя, оказывающих услуги по обучению работодателей и работников вопросам охраны труда, или работодателя о создании комиссии по проверке знания требований охраны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в) фамилия, имя, отчество (при наличии) председателя, заместителя (заместителей) председателя (при наличии) и членов комиссии по проверке знания требований охраны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г) наименование и продолжительность программы обучения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д) фамилия, имя, отчество (при наличии), профессия (должность), место работы работника, прошедшего проверку знания требований охраны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е) результат проверки знания требований охраны труда (оценка результата проверки "удовлетворительно" или "неудовлетворительно");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ж) дата проверки знания требований охраны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з) регистрационный номер записи о прохождении проверки знания требований охраны труда в реестре обученных по охране труда лиц (далее - реестр обученных лиц);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и) подпись работника, прошедшего проверку знания требований охраны труда.</a:t>
            </a:r>
            <a:endParaRPr lang="ru-RU" sz="1600" b="1" i="1" dirty="0">
              <a:latin typeface="Times New Roman CYR"/>
              <a:ea typeface="Times New Roman"/>
            </a:endParaRPr>
          </a:p>
          <a:p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45725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u="sng" dirty="0">
                <a:latin typeface="Times New Roman"/>
                <a:ea typeface="Times New Roman"/>
              </a:rPr>
              <a:t>93. </a:t>
            </a:r>
            <a:r>
              <a:rPr lang="ru-RU" sz="1800" b="1" u="sng" dirty="0">
                <a:latin typeface="Times New Roman"/>
                <a:ea typeface="Times New Roman"/>
              </a:rPr>
              <a:t>Протокол проверки знания требований охраны труда работников подписывается председателем </a:t>
            </a:r>
            <a:r>
              <a:rPr lang="ru-RU" sz="1800" u="sng" dirty="0">
                <a:latin typeface="Times New Roman"/>
                <a:ea typeface="Times New Roman"/>
              </a:rPr>
              <a:t>(заместителем председателя) и членами комиссии по проверке знания требований охраны труда. </a:t>
            </a:r>
            <a:endParaRPr lang="ru-RU" sz="1800" u="sng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800" u="sng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u="sng" dirty="0" smtClean="0">
                <a:latin typeface="Times New Roman"/>
                <a:ea typeface="Times New Roman"/>
              </a:rPr>
              <a:t>Допускается </a:t>
            </a:r>
            <a:r>
              <a:rPr lang="ru-RU" sz="1800" b="1" u="sng" dirty="0">
                <a:latin typeface="Times New Roman"/>
                <a:ea typeface="Times New Roman"/>
              </a:rPr>
              <a:t>возможность ведения протокола проверки знания требований охраны труда работников в электронном виде с использованием </a:t>
            </a:r>
            <a:r>
              <a:rPr lang="ru-RU" sz="1800" b="1" dirty="0">
                <a:latin typeface="Times New Roman"/>
                <a:ea typeface="Times New Roman"/>
                <a:cs typeface="Times New Roman"/>
                <a:hlinkClick r:id="rId2"/>
              </a:rPr>
              <a:t>электронной подписи</a:t>
            </a:r>
            <a:r>
              <a:rPr lang="ru-RU" sz="1800" dirty="0">
                <a:latin typeface="Times New Roman"/>
                <a:ea typeface="Times New Roman"/>
              </a:rPr>
              <a:t> или любого другого способа, позволяющего идентифицировать личность работника, в соответствии с законодательством Российской Федерации.</a:t>
            </a:r>
            <a:endParaRPr lang="ru-RU" sz="1600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latin typeface="Times New Roman"/>
                <a:ea typeface="Times New Roman"/>
              </a:rPr>
              <a:t>95</a:t>
            </a:r>
            <a:r>
              <a:rPr lang="ru-RU" sz="1800" b="1" dirty="0">
                <a:latin typeface="Times New Roman"/>
                <a:ea typeface="Times New Roman"/>
              </a:rPr>
              <a:t>. </a:t>
            </a:r>
            <a:r>
              <a:rPr lang="ru-RU" sz="1800" b="1" u="sng" dirty="0">
                <a:latin typeface="Times New Roman"/>
                <a:ea typeface="Times New Roman"/>
              </a:rPr>
              <a:t>При проведении обучения</a:t>
            </a:r>
            <a:r>
              <a:rPr lang="ru-RU" sz="1800" b="1" dirty="0">
                <a:latin typeface="Times New Roman"/>
                <a:ea typeface="Times New Roman"/>
              </a:rPr>
              <a:t> по охране труда и проверки знания требований охраны труда работников с </a:t>
            </a:r>
            <a:r>
              <a:rPr lang="ru-RU" sz="1800" b="1" u="sng" dirty="0">
                <a:latin typeface="Times New Roman"/>
                <a:ea typeface="Times New Roman"/>
              </a:rPr>
              <a:t>применением дистанционных технологий</a:t>
            </a:r>
            <a:r>
              <a:rPr lang="ru-RU" sz="1800" b="1" dirty="0">
                <a:latin typeface="Times New Roman"/>
                <a:ea typeface="Times New Roman"/>
              </a:rPr>
              <a:t> </a:t>
            </a:r>
            <a:r>
              <a:rPr lang="ru-RU" sz="1800" b="1" u="sng" dirty="0">
                <a:latin typeface="Times New Roman"/>
                <a:ea typeface="Times New Roman"/>
              </a:rPr>
              <a:t>обеспечивается идентификация личности работника, проходящего обучение</a:t>
            </a:r>
            <a:r>
              <a:rPr lang="ru-RU" sz="1800" b="1" dirty="0">
                <a:latin typeface="Times New Roman"/>
                <a:ea typeface="Times New Roman"/>
              </a:rPr>
              <a:t>, выбор способа которой осуществляется организацией, проводящей обучение требованиям охраны труда, самостоятельно</a:t>
            </a:r>
            <a:r>
              <a:rPr lang="ru-RU" sz="1800" dirty="0">
                <a:latin typeface="Times New Roman"/>
                <a:ea typeface="Times New Roman"/>
              </a:rPr>
              <a:t>, в том числе контроль соблюдения условий проведения мероприятий, в рамках которых осуществляется оценка результатов обучения работника.</a:t>
            </a:r>
            <a:endParaRPr lang="ru-RU" sz="1600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75122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1800" kern="0" dirty="0">
                <a:solidFill>
                  <a:srgbClr val="26282F"/>
                </a:solidFill>
                <a:effectLst/>
                <a:latin typeface="Times New Roman"/>
              </a:rPr>
              <a:t>Требования к организации и проведению обучения требованиям охраны труда, обучения по оказанию первой помощи пострадавшим, обучения по использованию (применению) средств индивидуальной защиты работодателем (без привлечения организаций и индивидуальных предпринимателей, оказывающих услуги по обучению работодателей и работников вопросам охраны труда)</a:t>
            </a:r>
            <a:r>
              <a:rPr lang="ru-RU" sz="1600" kern="0" dirty="0">
                <a:solidFill>
                  <a:srgbClr val="26282F"/>
                </a:solidFill>
                <a:effectLst/>
                <a:latin typeface="Times New Roman CYR"/>
              </a:rPr>
              <a:t/>
            </a:r>
            <a:br>
              <a:rPr lang="ru-RU" sz="1600" kern="0" dirty="0">
                <a:solidFill>
                  <a:srgbClr val="26282F"/>
                </a:solidFill>
                <a:effectLst/>
                <a:latin typeface="Times New Roman CYR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7848872" cy="4032448"/>
          </a:xfrm>
        </p:spPr>
        <p:txBody>
          <a:bodyPr>
            <a:normAutofit fontScale="92500"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96. Работодатель, проводящий обучение работников требованиям охраны труда, обучение по оказанию первой помощи пострадавшим, обучение по использованию (применению) средств индивидуальной защиты, должен иметь: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материально-техническую базу в виде мест обучения работников или учебных помещений, а также оборудования, технических средств обучения для осуществления процесса обучения по охране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учебно-методическую базу в виде программ обучения по охране труда и учебных материалов для каждой программы обучения по охране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не менее 2 лиц, проводящих обучение по охране труда, в штате организации или специалистов, привлекаемых по договорам гражданско-правового характера;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 комиссию по проверке знания требований охраны труда, сформированную в соответствии с положениями </a:t>
            </a: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раздела VII</a:t>
            </a:r>
            <a:r>
              <a:rPr lang="ru-RU" sz="18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4443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97. </a:t>
            </a:r>
            <a:r>
              <a:rPr lang="ru-RU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Количество мест обучения работников должно определяться исходя из численности работников организации и составлять не менее одного места обучения на 100 работников </a:t>
            </a: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организации</a:t>
            </a:r>
            <a:r>
              <a:rPr lang="ru-RU" sz="1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…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98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r>
              <a:rPr lang="ru-RU" sz="1800" b="1" dirty="0">
                <a:latin typeface="Times New Roman"/>
                <a:ea typeface="Times New Roman"/>
              </a:rPr>
              <a:t>При организации обучения по охране труда допускается использовать</a:t>
            </a:r>
            <a:r>
              <a:rPr lang="ru-RU" sz="1800" dirty="0">
                <a:latin typeface="Times New Roman"/>
                <a:ea typeface="Times New Roman"/>
              </a:rPr>
              <a:t> в качестве мест обучения по охране труда </a:t>
            </a:r>
            <a:r>
              <a:rPr lang="ru-RU" sz="1800" b="1" i="1" dirty="0">
                <a:latin typeface="Times New Roman"/>
                <a:ea typeface="Times New Roman"/>
              </a:rPr>
              <a:t>рабочие места работников, оснащенные необходимым оборудованием, обеспеченные нормативными правовыми актами, учебно-методическими материалами и материалами для проведения проверки знания требований охраны труда, информационно-справочными системами, обеспечивающими освоение работниками программ обучения по охране труда и прохождение проверки знания требований охраны труда в полном объеме.</a:t>
            </a:r>
            <a:endParaRPr lang="ru-RU" sz="1600" b="1" i="1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5474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endParaRPr lang="ru-RU" sz="18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Применяется с </a:t>
            </a:r>
            <a:r>
              <a:rPr lang="ru-RU" sz="1800" b="1" u="sng" dirty="0" smtClean="0">
                <a:latin typeface="Times New Roman"/>
                <a:ea typeface="Times New Roman"/>
              </a:rPr>
              <a:t>01.03.2023г.</a:t>
            </a:r>
            <a:r>
              <a:rPr lang="ru-RU" sz="1800" u="sng" dirty="0" smtClean="0">
                <a:latin typeface="Times New Roman"/>
                <a:ea typeface="Times New Roman"/>
              </a:rPr>
              <a:t> 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latin typeface="Times New Roman"/>
                <a:ea typeface="Times New Roman"/>
              </a:rPr>
              <a:t>п. 99</a:t>
            </a:r>
            <a:r>
              <a:rPr lang="ru-RU" sz="1800" b="1" dirty="0">
                <a:latin typeface="Times New Roman"/>
                <a:ea typeface="Times New Roman"/>
              </a:rPr>
              <a:t>. Работодатель проводит обучение работников требованиям охраны труда, обучение по оказанию первой помощи пострадавшим, обучение по использованию (применению) средств индивидуальной защиты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2400" b="1" i="1" u="sng" dirty="0">
                <a:latin typeface="Times New Roman"/>
                <a:ea typeface="Times New Roman"/>
              </a:rPr>
              <a:t>после</a:t>
            </a:r>
            <a:r>
              <a:rPr lang="ru-RU" sz="1800" u="sng" dirty="0">
                <a:latin typeface="Times New Roman"/>
                <a:ea typeface="Times New Roman"/>
              </a:rPr>
              <a:t> </a:t>
            </a:r>
            <a:r>
              <a:rPr lang="ru-RU" sz="1800" b="1" u="sng" dirty="0">
                <a:latin typeface="Times New Roman"/>
                <a:ea typeface="Times New Roman"/>
              </a:rPr>
              <a:t>регистрации в реестре</a:t>
            </a:r>
            <a:r>
              <a:rPr lang="ru-RU" sz="1800" u="sng" dirty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индивидуальных предпринимателей и </a:t>
            </a:r>
            <a:r>
              <a:rPr lang="ru-RU" sz="1800" b="1" u="sng" dirty="0">
                <a:latin typeface="Times New Roman"/>
                <a:ea typeface="Times New Roman"/>
              </a:rPr>
              <a:t>юридических лиц</a:t>
            </a:r>
            <a:r>
              <a:rPr lang="ru-RU" sz="1800" b="1" dirty="0">
                <a:latin typeface="Times New Roman"/>
                <a:ea typeface="Times New Roman"/>
              </a:rPr>
              <a:t>, осуществляющих деятельность по обучению своих работников вопросам охраны труда, в соответствии с требованиями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hlinkClick r:id="" action="ppaction://hlinkfile"/>
              </a:rPr>
              <a:t>раздела XI</a:t>
            </a:r>
            <a:r>
              <a:rPr lang="ru-RU" sz="1800" b="1" dirty="0">
                <a:latin typeface="Times New Roman"/>
                <a:ea typeface="Times New Roman"/>
              </a:rPr>
              <a:t> настоящих Правил, </a:t>
            </a:r>
            <a:r>
              <a:rPr lang="ru-RU" sz="2000" b="1" dirty="0">
                <a:latin typeface="Times New Roman"/>
                <a:ea typeface="Times New Roman"/>
              </a:rPr>
              <a:t>при </a:t>
            </a:r>
            <a:r>
              <a:rPr lang="ru-RU" sz="2000" b="1" u="sng" dirty="0">
                <a:latin typeface="Times New Roman"/>
                <a:ea typeface="Times New Roman"/>
              </a:rPr>
              <a:t>условии</a:t>
            </a:r>
            <a:r>
              <a:rPr lang="ru-RU" sz="2000" b="1" dirty="0">
                <a:latin typeface="Times New Roman"/>
                <a:ea typeface="Times New Roman"/>
              </a:rPr>
              <a:t> </a:t>
            </a:r>
            <a:r>
              <a:rPr lang="ru-RU" sz="1800" b="1" i="1" dirty="0">
                <a:latin typeface="Times New Roman"/>
                <a:ea typeface="Times New Roman"/>
              </a:rPr>
              <a:t>внесения информации о нем в личный кабинет</a:t>
            </a:r>
            <a:r>
              <a:rPr lang="ru-RU" sz="1800" b="1" dirty="0">
                <a:latin typeface="Times New Roman"/>
                <a:ea typeface="Times New Roman"/>
              </a:rPr>
              <a:t> индивидуального предпринимателя, </a:t>
            </a:r>
            <a:r>
              <a:rPr lang="ru-RU" sz="1800" b="1" i="1" u="sng" dirty="0">
                <a:latin typeface="Times New Roman"/>
                <a:ea typeface="Times New Roman"/>
              </a:rPr>
              <a:t>юридического лица</a:t>
            </a:r>
            <a:r>
              <a:rPr lang="ru-RU" sz="1800" b="1" dirty="0">
                <a:latin typeface="Times New Roman"/>
                <a:ea typeface="Times New Roman"/>
              </a:rPr>
              <a:t>, осуществляющих деятельность по обучению своих работников вопросам охраны труда, в информационной системе охраны труда Министерства труда и социальной защиты Российской Федерации.</a:t>
            </a:r>
            <a:endParaRPr lang="ru-RU" sz="1600" b="1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7275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7920880" cy="5328592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104. </a:t>
            </a:r>
            <a:r>
              <a:rPr lang="ru-RU" sz="1800" b="1" dirty="0">
                <a:latin typeface="Times New Roman"/>
                <a:ea typeface="Times New Roman"/>
              </a:rPr>
              <a:t>Министерство труда и социальной защиты Российской Федерации осуществляет формирование и ведение реестра организаций </a:t>
            </a:r>
            <a:r>
              <a:rPr lang="ru-RU" sz="1800" dirty="0">
                <a:latin typeface="Times New Roman"/>
                <a:ea typeface="Times New Roman"/>
              </a:rPr>
              <a:t>и индивидуальных предпринимателей, оказывающих услуги в области охраны труда (в части обучения по охране труда), реестра индивидуальных предпринимателей и </a:t>
            </a:r>
            <a:r>
              <a:rPr lang="ru-RU" sz="1800" b="1" u="sng" dirty="0">
                <a:latin typeface="Times New Roman"/>
                <a:ea typeface="Times New Roman"/>
              </a:rPr>
              <a:t>юридических лиц</a:t>
            </a:r>
            <a:r>
              <a:rPr lang="ru-RU" sz="1800" dirty="0">
                <a:latin typeface="Times New Roman"/>
                <a:ea typeface="Times New Roman"/>
              </a:rPr>
              <a:t>, </a:t>
            </a:r>
            <a:r>
              <a:rPr lang="ru-RU" sz="1800" b="1" dirty="0">
                <a:latin typeface="Times New Roman"/>
                <a:ea typeface="Times New Roman"/>
              </a:rPr>
              <a:t>осуществляющих деятельность </a:t>
            </a:r>
            <a:r>
              <a:rPr lang="ru-RU" sz="1800" dirty="0">
                <a:latin typeface="Times New Roman"/>
                <a:ea typeface="Times New Roman"/>
              </a:rPr>
              <a:t>по обучению своих работников вопросам охраны труда, и реестра обученных лиц</a:t>
            </a:r>
            <a:r>
              <a:rPr lang="ru-RU" sz="1800" dirty="0" smtClean="0">
                <a:latin typeface="Times New Roman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600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105</a:t>
            </a:r>
            <a:r>
              <a:rPr lang="ru-RU" sz="1800" dirty="0">
                <a:latin typeface="Times New Roman"/>
                <a:ea typeface="Times New Roman"/>
              </a:rPr>
              <a:t>. </a:t>
            </a:r>
            <a:r>
              <a:rPr lang="ru-RU" sz="1800" b="1" dirty="0">
                <a:latin typeface="Times New Roman"/>
                <a:ea typeface="Times New Roman"/>
              </a:rPr>
              <a:t>Регистрация в реестре </a:t>
            </a:r>
            <a:r>
              <a:rPr lang="ru-RU" sz="1800" dirty="0">
                <a:latin typeface="Times New Roman"/>
                <a:ea typeface="Times New Roman"/>
              </a:rPr>
              <a:t>индивидуальных предпринимателей и </a:t>
            </a:r>
            <a:r>
              <a:rPr lang="ru-RU" sz="1800" b="1" dirty="0">
                <a:latin typeface="Times New Roman"/>
                <a:ea typeface="Times New Roman"/>
              </a:rPr>
              <a:t>юридических лиц</a:t>
            </a:r>
            <a:r>
              <a:rPr lang="ru-RU" sz="1800" dirty="0">
                <a:latin typeface="Times New Roman"/>
                <a:ea typeface="Times New Roman"/>
              </a:rPr>
              <a:t>, осуществляющих деятельность по обучению своих работников вопросам охраны труда, </a:t>
            </a:r>
            <a:r>
              <a:rPr lang="ru-RU" sz="1800" b="1" dirty="0">
                <a:latin typeface="Times New Roman"/>
                <a:ea typeface="Times New Roman"/>
              </a:rPr>
              <a:t>осуществляется в уведомительном порядке.</a:t>
            </a:r>
            <a:endParaRPr lang="ru-RU" sz="1600" b="1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977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0879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Инструктаж на рабочем месте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8229600" cy="4968551"/>
          </a:xfrm>
        </p:spPr>
        <p:txBody>
          <a:bodyPr>
            <a:normAutofit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первичный инструктаж по охране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повторный инструктаж по охране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внеплановый инструктаж по охране труда.</a:t>
            </a:r>
          </a:p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13. </a:t>
            </a:r>
            <a:r>
              <a:rPr lang="ru-RU" sz="18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Первичный</a:t>
            </a: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инструктаж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охране труда </a:t>
            </a: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проводится для всех работников организации </a:t>
            </a:r>
            <a:r>
              <a:rPr lang="ru-RU" sz="18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 начала самостоятельной работы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8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 также для лиц, проходящих производственную практику. </a:t>
            </a:r>
          </a:p>
          <a:p>
            <a:r>
              <a:rPr lang="ru-RU" sz="18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Допускается освобождение отдельных категорий работников от прохождения первичного инструктажа по охране труда.</a:t>
            </a:r>
          </a:p>
          <a:p>
            <a:pPr indent="457200" algn="just">
              <a:spcAft>
                <a:spcPts val="0"/>
              </a:spcAft>
            </a:pP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Информация о безопасных методах и приемах выполнения работ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при наличии такой опасности </a:t>
            </a:r>
            <a:r>
              <a:rPr lang="ru-RU" sz="1800" b="1" i="1" u="sng" dirty="0" smtClean="0">
                <a:effectLst/>
                <a:latin typeface="Times New Roman"/>
                <a:ea typeface="Times New Roman"/>
              </a:rPr>
              <a:t>должна быть включена в программу вводного инструктажа по охране труда. </a:t>
            </a:r>
          </a:p>
          <a:p>
            <a:pPr indent="457200" algn="just">
              <a:spcAft>
                <a:spcPts val="0"/>
              </a:spcAft>
            </a:pPr>
            <a:endParaRPr lang="ru-RU" sz="1800" b="1" i="1" u="sng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Перечень профессий и должностей работников, освобожденных от прохождения первичного инструктажа по охране труда, утверждается работодателем.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33059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106. Индивидуальные предприниматели и </a:t>
            </a:r>
            <a:r>
              <a:rPr lang="ru-RU" sz="1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юридические лица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осуществляющие деятельность по обучению своих работников вопросам охраны труда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соответствующие требованиям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пунктов 96 - 98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 и проинформировавшие Министерство труда и социальной защиты Российской Федерации о намерении осуществлять деятельность по обучению своих работников вопросам охраны труда (далее - намерение осуществлять деятельность по обучению своих работников вопросам охраны труда), </a:t>
            </a:r>
            <a:r>
              <a:rPr lang="ru-RU" sz="1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подлежат регистрации в реестре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индивидуальных предпринимателей и </a:t>
            </a:r>
            <a:r>
              <a:rPr lang="ru-RU" sz="1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юридических лиц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осуществляющих деятельность по обучению своих работников вопросам охраны труда, с указанием следующих сведений:</a:t>
            </a:r>
          </a:p>
          <a:p>
            <a:pPr indent="457200" algn="just"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полное и сокращенное (при наличии) наименование, в том числе фирменное наименование, и организационно-правовая форма юридического лица, адрес его места нахождения, государственный регистрационный номер записи о создании юридического лица, данные документа, подтверждающего факт внесения сведений о юридическом лице в Единый государственный реестр юридических лиц, с указанием номера телефона и адреса электронной почты юридического лица (при наличии);</a:t>
            </a:r>
          </a:p>
          <a:p>
            <a:pPr indent="457200" algn="just">
              <a:spcAft>
                <a:spcPts val="0"/>
              </a:spcAft>
            </a:pPr>
            <a:r>
              <a:rPr lang="ru-RU" sz="16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фамилия, имя и отчество (при наличии) индивидуального предпринимателя, адрес его места жительства, данные документа, удостоверяющего его личность, государственный регистрационный номер записи о государственной регистрации индивидуального предпринимателя, данные документа, подтверждающего факт внесения сведений об индивидуальном предпринимателе в Единый государственный реестр индивидуальных предпринимателей, с указанием номера телефона и адреса электронной почты (при наличии) индивидуального предпринимателя</a:t>
            </a:r>
            <a:r>
              <a:rPr lang="ru-RU" sz="1600" b="1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1600" b="1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6985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904656"/>
          </a:xfrm>
        </p:spPr>
        <p:txBody>
          <a:bodyPr>
            <a:normAutofit fontScale="92500"/>
          </a:bodyPr>
          <a:lstStyle/>
          <a:p>
            <a:pPr lvl="0" indent="457200" algn="just"/>
            <a:endParaRPr lang="ru-RU" sz="1000" u="sng" dirty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идентификационный номер налогоплательщика, данные документа о постановке заявителя на учет в налоговом органе;</a:t>
            </a:r>
          </a:p>
          <a:p>
            <a:pPr lvl="0" indent="457200" algn="just"/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 основной государственный регистрационный номер юридического лица (основной государственный регистрационный номер индивидуального предпринимателя);</a:t>
            </a:r>
          </a:p>
          <a:p>
            <a:pPr lvl="0" indent="457200" algn="just"/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д) заверенная работодателем копия локального нормативного акта (решения) о проведении обучения по охране труда работодателем без привлечения организации или индивидуального предпринимателя, оказывающих услуги по обучению работодателей и работников вопросам охраны труда, с отметкой об учете мнения профсоюзного или иного уполномоченного работниками представительного органа (при наличии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);</a:t>
            </a:r>
            <a:endParaRPr lang="ru-RU" sz="1400" b="1" i="1" u="sng" dirty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1400" b="1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</a:t>
            </a:r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адрес официального сайта в информационно-телекоммуникационной сети "Интернет" (при наличии);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ж) сведения о среднесписочной численности работников и количестве работников, подлежащих обучению по охране труда;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з) сведения о наличии мест обучения по охране труда работников в соотношении не менее одного места обучения на 100 работников организации, оснащенных необходимым оборудованием, информационно-справочными системами, обеспечивающими освоение работниками программ обучения по охране труда и прохождение проверки знания требований охраны труда в полном объеме;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и) сведения о наличии технических средств обучения для отработки практических навыков;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к) сведения о наличии программ обучения по охране труда;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л) сведения о наличии учебно-методических материалов и материалов для проведения проверки знания требований охраны труда для каждой программы обучения по охране труда;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м) сведения о наличии в штате организации не менее 2 работников или иных лиц, привлекаемых для проведения обучения по охране труда;</a:t>
            </a:r>
          </a:p>
          <a:p>
            <a:pPr lvl="0" indent="457200" algn="just"/>
            <a:r>
              <a:rPr lang="ru-RU" sz="1400" b="1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н) сведения о наличии комиссии по проверке знания требований охраны труда.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72525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endParaRPr lang="ru-RU" sz="18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8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107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Регистрация уведомления осуществляется посредством заполнения работодателем электронной формы в информационной системе охраны труда Министерства труда и социальной защиты Российской Федерации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Уведомление подписывается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/>
              </a:rPr>
              <a:t>электронной подписью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вид которой установлен законодательством Российской Федерации для подписания таких документов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07950" algn="just">
              <a:spcBef>
                <a:spcPts val="375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Ст. 108 применяются</a:t>
            </a:r>
            <a:r>
              <a:rPr lang="ru-RU" sz="1600" dirty="0" smtClean="0">
                <a:solidFill>
                  <a:srgbClr val="35384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35384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1 марта 2023 г.</a:t>
            </a: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108.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Регистрация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работодателя в реестре индивидуальных предпринимателей и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юридических лиц, осуществляющих деятельность по обучению своих работников вопросам охраны труда,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осуществляется Министерством труда и социальной защиты Российской Федерации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течение 5 рабочих дней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 дня поступления намерения осуществлять деятельность по обучению своих работников вопросам охраны труда, предусмотренного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" action="ppaction://hlinkfile"/>
              </a:rPr>
              <a:t>пунктом 106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настоящих Правил.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86236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118. Индивидуальный предприниматель или </a:t>
            </a:r>
            <a:r>
              <a:rPr lang="ru-RU" sz="1800" b="1" dirty="0">
                <a:latin typeface="Times New Roman"/>
                <a:ea typeface="Times New Roman"/>
              </a:rPr>
              <a:t>юридическое лицо, осуществляющие деятельность по обучению своих работников вопросам охраны труда</a:t>
            </a:r>
            <a:r>
              <a:rPr lang="ru-RU" sz="1800" dirty="0">
                <a:latin typeface="Times New Roman"/>
                <a:ea typeface="Times New Roman"/>
              </a:rPr>
              <a:t>, организации и индивидуальные предприниматели, оказывающие услуги по обучению работодателей и работников вопросам охраны труда, после проведения проверки знания требований охраны труда </a:t>
            </a:r>
            <a:r>
              <a:rPr lang="ru-RU" sz="1800" b="1" dirty="0">
                <a:latin typeface="Times New Roman"/>
                <a:ea typeface="Times New Roman"/>
              </a:rPr>
              <a:t>передают в реестр обученных лиц следующие сведения:</a:t>
            </a:r>
            <a:endParaRPr lang="ru-RU" sz="1600" b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б) индивидуальным предпринимателем или </a:t>
            </a:r>
            <a:r>
              <a:rPr lang="ru-RU" sz="1800" b="1" i="1" u="sng" dirty="0">
                <a:latin typeface="Times New Roman"/>
                <a:ea typeface="Times New Roman"/>
              </a:rPr>
              <a:t>юридическим л</a:t>
            </a:r>
            <a:r>
              <a:rPr lang="ru-RU" sz="1800" b="1" i="1" dirty="0">
                <a:latin typeface="Times New Roman"/>
                <a:ea typeface="Times New Roman"/>
              </a:rPr>
              <a:t>ицом, осуществляющим деятельность по обучению своих работников вопросам охраны труда: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фамилия, имя, отчество (при наличии), страховой номер индивидуального лицевого счета, профессия (должность) работника, прошедшего обучение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наименование программы обучения по охране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дата проверки знания требований охраны труда;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результат проверки знания требований охраны труда (оценка результата проверки "удовлетворительно" или "неудовлетворительно");</a:t>
            </a:r>
            <a:endParaRPr lang="ru-RU" sz="1600" b="1" i="1" dirty="0"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>
                <a:latin typeface="Times New Roman"/>
                <a:ea typeface="Times New Roman"/>
              </a:rPr>
              <a:t>номер протокола проверки знания требований охраны труда.</a:t>
            </a:r>
            <a:endParaRPr lang="ru-RU" sz="1600" b="1" i="1" dirty="0"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17504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1600" b="1" kern="0" dirty="0">
                <a:solidFill>
                  <a:srgbClr val="262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Заключительные положения</a:t>
            </a:r>
            <a:br>
              <a:rPr lang="ru-RU" sz="1600" b="1" kern="0" dirty="0">
                <a:solidFill>
                  <a:srgbClr val="262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b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122.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Ответственность за актуальность и полноту информации, содержащейся в программах обучения по охране труда,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несет … работодатель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случае проведения обучения в организации.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Ответственность за определение работников, которым необходимо пройти обучение по охране труда, организацию процесса обучения по охране труда и процедуры проверки знания требований охраны труда работников возлагается на работодателя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123.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Оценка соблюдения работодателями требований настоящих Правил осуществляется в рамках федерального государственного контроля (надзора)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 соблюдением трудового законодательства Российской Федерации и иных нормативных правовых актов, содержащих нормы трудового права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124. В соответствии со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2"/>
              </a:rPr>
              <a:t>статьей 370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Трудового кодекса Российской Федерации </a:t>
            </a:r>
            <a:r>
              <a:rPr lang="ru-RU" sz="1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профсоюзный контроль за соблюдением требований настоящих Правил осуществляется инспекциями труда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соответствующих профессиональных союзов.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13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72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14. Повторный инструктаж проводится не реже одного раза в 6 месяцев</a:t>
            </a:r>
            <a:endParaRPr lang="ru-RU" sz="7200" b="1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72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15. </a:t>
            </a:r>
            <a:r>
              <a:rPr lang="ru-RU" sz="72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Повторный инструктаж </a:t>
            </a:r>
            <a:r>
              <a:rPr lang="ru-RU" sz="72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охране труда </a:t>
            </a:r>
            <a:r>
              <a:rPr lang="ru-RU" sz="72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проводится </a:t>
            </a:r>
            <a:r>
              <a:rPr lang="ru-RU" sz="72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для работников, </a:t>
            </a:r>
            <a:r>
              <a:rPr lang="ru-RU" sz="7200" b="1" i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освобожденных от прохождения первичного инструктажа </a:t>
            </a:r>
            <a:r>
              <a:rPr lang="ru-RU" sz="72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охране труда.</a:t>
            </a:r>
          </a:p>
          <a:p>
            <a:pPr indent="457200" algn="just">
              <a:spcAft>
                <a:spcPts val="0"/>
              </a:spcAft>
            </a:pPr>
            <a:r>
              <a:rPr lang="ru-RU" sz="72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16. Внеплановый инструктаж по охране труда проводится для работников организации в случаях, обусловленных: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изменениями в эксплуатации оборудования, технологических процессах, использовании сырья и материалов, влияющими на безопасность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изменениями должностных (функциональных) обязанностей работников, непосредственно связанных с осуществлением производственной деятельности, влияющими на безопасность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в) изменениями нормативных правовых актов, содержащих государственные нормативные требования охраны труда, затрагивающими непосредственно трудовые функции работника, а также изменениями локальных нормативных актов организации, затрагивающими требования охраны труда в организации;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г) выявлением дополнительных к имеющимся на рабочем месте производственных факторов и источников опасности в рамках проведения специальной оценки условий труда и оценки профессиональных рисков соответственно, представляющих угрозу жизни и здоровью работников;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д) требованиями должностных лиц федеральной инспекции труда при установлении нарушений требований охраны труда;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е) произошедшими авариями и несчастными случаями на производстве;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ж) перерывом в работе продолжительностью более 60 календарных дней;</a:t>
            </a:r>
          </a:p>
          <a:p>
            <a:pPr indent="457200" algn="just">
              <a:spcAft>
                <a:spcPts val="0"/>
              </a:spcAft>
            </a:pP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з) </a:t>
            </a:r>
            <a:r>
              <a:rPr lang="ru-RU" sz="5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решением работодателя</a:t>
            </a:r>
            <a:r>
              <a:rPr lang="ru-RU" sz="5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363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5" cy="45719"/>
          </a:xfrm>
        </p:spPr>
        <p:txBody>
          <a:bodyPr>
            <a:noAutofit/>
          </a:bodyPr>
          <a:lstStyle/>
          <a:p>
            <a:pPr indent="457200" algn="l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18. Инструктаж по охране труда на рабочем месте проводится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объеме 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мероприятий и требований охраны труда, содержащихся в </a:t>
            </a:r>
            <a:r>
              <a:rPr lang="ru-RU" sz="16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инструкциях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правилах по охране труда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разрабатываемых работодателем, и включает </a:t>
            </a: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том числе вопросы оказания первой помощи пострадавшим.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8507288" cy="4281339"/>
          </a:xfrm>
        </p:spPr>
        <p:txBody>
          <a:bodyPr>
            <a:normAutofit fontScale="92500" lnSpcReduction="2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19. Целевой инструктаж по охране труда проводится для работников в следующих случаях: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а) перед проведением работ, выполнение которых допускается только под непрерывным контролем работодателя, работ повышенной опасности, в том числе работ, на производство которых в соответствии с нормативными правовыми актами требуется оформление наряда-допуска и других распорядительных документов на производство работ;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б) перед выполнением работ на объектах повышенной опасности, а также непосредственно на проезжей части автомобильных дорог или железнодорожных путях, связанных с прямыми обязанностями работника, на которых требуется соблюдение дополнительных требований охраны труда;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в) перед выполнением работ, не относящихся к основному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технологическому процессу и не предусмотренных должностными (производственными) инструкциями, в том числе вне цеха, участка, погрузочно-разгрузочных работ,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работ по уборке территорий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, работ на проезжей части дорог и на железнодорожных путях;</a:t>
            </a: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г) перед выполнением работ по ликвидации последствий чрезвычайных ситуаций;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д) в иных случаях, установленных работодателем.</a:t>
            </a:r>
            <a:endParaRPr lang="ru-RU" sz="1600" b="1" i="1" dirty="0" smtClean="0">
              <a:effectLst/>
              <a:latin typeface="Times New Roman CYR"/>
              <a:ea typeface="Times New Roman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67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21. Целевой инструктаж по охране труда проводится в объеме требований охраны труда, предъявляемых к запланированным работам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(мероприятиям),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указанных в локальном нормативном акте работодателя, и содержит вопросы оказания первой помощи пострадавшим, при этом объем вопросов оказания первой помощи определяет работодатель или лицо, проводящее такой инструктаж по охране труда. 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800" b="1" i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b="1" u="sng" dirty="0" smtClean="0">
                <a:effectLst/>
                <a:latin typeface="Times New Roman"/>
                <a:ea typeface="Times New Roman"/>
              </a:rPr>
              <a:t>Необходимость проведения целевого инструктажа по охране труда перед началом периодически повторяющихся работ повышенной опасности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, которые являются неотъемлемой частью действующего технологического процесса, характеризуются постоянством места, условий и характера работ, применением средств коллективной защиты, определенным и постоянным составом квалифицированных исполнителей, </a:t>
            </a:r>
            <a:r>
              <a:rPr lang="ru-RU" sz="1600" b="1" u="sng" dirty="0" smtClean="0">
                <a:effectLst/>
                <a:latin typeface="Times New Roman"/>
                <a:ea typeface="Times New Roman"/>
              </a:rPr>
              <a:t>определяется работодателем</a:t>
            </a:r>
            <a:r>
              <a:rPr lang="ru-RU" sz="1600" b="1" dirty="0" smtClean="0">
                <a:effectLst/>
                <a:latin typeface="Times New Roman"/>
                <a:ea typeface="Times New Roman"/>
              </a:rPr>
              <a:t>.</a:t>
            </a:r>
            <a:endParaRPr lang="ru-RU" sz="1600" b="1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690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88640"/>
            <a:ext cx="6512511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Организация и проведение стажировки на рабочем месте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08719"/>
            <a:ext cx="8229600" cy="5256585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27. Стажировка на рабочем месте осуществляется по программе стажировки на рабочем месте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или в соответствии с иным локальным нормативным актом работодателя, включающим в себя отработку практических навыков выполнения работ с использованием знаний и умений, полученных в рамках обучения требованиям по охране труда</a:t>
            </a:r>
            <a:r>
              <a:rPr lang="ru-RU" sz="1800" dirty="0">
                <a:latin typeface="Times New Roman"/>
                <a:ea typeface="Times New Roman"/>
              </a:rPr>
              <a:t> </a:t>
            </a:r>
            <a:r>
              <a:rPr lang="ru-RU" sz="1800" b="1" dirty="0" smtClean="0">
                <a:effectLst/>
                <a:latin typeface="Times New Roman"/>
                <a:ea typeface="Times New Roman"/>
              </a:rPr>
              <a:t>(ГОСТ 12.0.004-2015)</a:t>
            </a:r>
          </a:p>
          <a:p>
            <a:pPr indent="457200" algn="just">
              <a:spcAft>
                <a:spcPts val="0"/>
              </a:spcAft>
            </a:pP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28. Программа стажировки на рабочем месте или иной локальный нормативный акт, определяющий объем мероприятий для ее проведения, утверждается работодателем с учетом мнения профсоюзного или иного уполномоченного работниками органа (при наличии)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600" dirty="0" smtClean="0">
              <a:effectLst/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800" b="1" dirty="0" smtClean="0">
                <a:effectLst/>
                <a:latin typeface="Times New Roman"/>
                <a:ea typeface="Times New Roman"/>
              </a:rPr>
              <a:t>29. Стажировка на рабочем месте </a:t>
            </a:r>
            <a:r>
              <a:rPr lang="ru-RU" sz="1800" b="1" i="1" dirty="0" smtClean="0">
                <a:effectLst/>
                <a:latin typeface="Times New Roman"/>
                <a:ea typeface="Times New Roman"/>
              </a:rPr>
              <a:t>проводится под руководством работников организации, назначенных ответственными за организацию и проведение стажировки на рабочем месте локальным нормативным актом работодателя и прошедших обучение по охране труда в установленном порядке.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lvl="0" indent="457200" algn="just">
              <a:spcAft>
                <a:spcPts val="0"/>
              </a:spcAft>
              <a:buClr>
                <a:srgbClr val="F14124">
                  <a:lumMod val="75000"/>
                </a:srgbClr>
              </a:buClr>
            </a:pPr>
            <a:r>
              <a:rPr lang="ru-RU" sz="1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31. Продолжительность </a:t>
            </a:r>
            <a:r>
              <a:rPr lang="ru-RU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стажировки на рабочем месте должна составлять </a:t>
            </a:r>
            <a:r>
              <a:rPr lang="ru-RU" sz="1800" b="1" u="sng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не менее 2 смен.</a:t>
            </a:r>
            <a:endParaRPr lang="ru-RU" sz="1600" u="sng" dirty="0">
              <a:solidFill>
                <a:prstClr val="black">
                  <a:lumMod val="75000"/>
                  <a:lumOff val="25000"/>
                </a:prstClr>
              </a:solidFill>
              <a:latin typeface="Times New Roman CYR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600" dirty="0">
              <a:effectLst/>
              <a:latin typeface="Times New Roman CYR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1745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indent="457200" algn="just">
              <a:spcAft>
                <a:spcPts val="0"/>
              </a:spcAft>
            </a:pP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22. Инструктаж по охране труда на рабочем месте проводится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непосредственным руководителем работника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spcAft>
                <a:spcPts val="0"/>
              </a:spcAft>
            </a:pP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Целевой инструктаж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 охране труда проводится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непосредственным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руководителем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spcAft>
                <a:spcPts val="0"/>
              </a:spcAft>
            </a:pP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Инструктаж по охране труда на рабочем месте и целевой инструктаж по охране труда 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должны учитывать условия труда 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работника, воздействующие на него 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вредные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(или) опасные 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производственные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факторы</a:t>
            </a:r>
            <a:r>
              <a:rPr lang="ru-RU" sz="21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источники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опасности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установленные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 результатам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специальной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оценки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условий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труда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и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оценки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профессиональных</a:t>
            </a:r>
            <a:r>
              <a:rPr lang="ru-RU" sz="2100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100" b="1" u="sng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рисков</a:t>
            </a:r>
            <a:r>
              <a:rPr lang="ru-RU" sz="21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sz="1800" b="1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19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23. Инструктаж по охране труда заканчивается проверкой знания требований охраны труда.</a:t>
            </a:r>
          </a:p>
          <a:p>
            <a:pPr indent="457200" algn="just">
              <a:spcAft>
                <a:spcPts val="0"/>
              </a:spcAft>
            </a:pPr>
            <a:r>
              <a:rPr lang="ru-RU" sz="1900" b="1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24. Результаты проведения инструктажа по охране труда оформляются в соответствии с требованиями, установленными настоящими Правилами (п.87 Правил)</a:t>
            </a: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sz="2800" dirty="0" smtClean="0">
              <a:effectLst/>
              <a:latin typeface="Times New Roman CYR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14165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2086</TotalTime>
  <Words>5869</Words>
  <Application>Microsoft Office PowerPoint</Application>
  <PresentationFormat>Экран (4:3)</PresentationFormat>
  <Paragraphs>374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Воздушный поток</vt:lpstr>
      <vt:lpstr>Постановление Правительства РФ от 24 декабря 2021 г. N 2464 "О порядке обучения по охране труда и проверки знания требований охраны труда" </vt:lpstr>
      <vt:lpstr>II. Организация и проведение инструктажей по охране труда </vt:lpstr>
      <vt:lpstr>Слайд 3</vt:lpstr>
      <vt:lpstr> 12. Инструктаж на рабочем месте</vt:lpstr>
      <vt:lpstr>Слайд 5</vt:lpstr>
      <vt:lpstr> 18. Инструктаж по охране труда на рабочем месте проводится в объеме мероприятий и требований охраны труда, содержащихся в инструкциях и правилах по охране труда, разрабатываемых работодателем, и включает в том числе вопросы оказания первой помощи пострадавшим. </vt:lpstr>
      <vt:lpstr>Слайд 7</vt:lpstr>
      <vt:lpstr>Организация и проведение стажировки на рабочем месте</vt:lpstr>
      <vt:lpstr>Слайд 9</vt:lpstr>
      <vt:lpstr>Организация и проведение обучения по оказанию первой помощи пострадавшим </vt:lpstr>
      <vt:lpstr>Слайд 11</vt:lpstr>
      <vt:lpstr>Слайд 12</vt:lpstr>
      <vt:lpstr>Организация и проведение обучения по использованию (применению) средств индивидуальной защиты</vt:lpstr>
      <vt:lpstr>Слайд 14</vt:lpstr>
      <vt:lpstr>Организация и проведение обучения требованиям охраны труда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Организация проверки знания требований охраны труда</vt:lpstr>
      <vt:lpstr>Слайд 24</vt:lpstr>
      <vt:lpstr>Слайд 25</vt:lpstr>
      <vt:lpstr>Слайд 26</vt:lpstr>
      <vt:lpstr>Слайд 27</vt:lpstr>
      <vt:lpstr>Слайд 28</vt:lpstr>
      <vt:lpstr>Слайд 29</vt:lpstr>
      <vt:lpstr>   </vt:lpstr>
      <vt:lpstr>Слайд 31</vt:lpstr>
      <vt:lpstr>Слайд 32</vt:lpstr>
      <vt:lpstr>Слайд 33</vt:lpstr>
      <vt:lpstr>Слайд 34</vt:lpstr>
      <vt:lpstr>Слайд 35</vt:lpstr>
      <vt:lpstr>Требования к организации и проведению обучения требованиям охраны труда, обучения по оказанию первой помощи пострадавшим, обучения по использованию (применению) средств индивидуальной защиты работодателем (без привлечения организаций и индивидуальных предпринимателей, оказывающих услуги по обучению работодателей и работников вопросам охраны труда) 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Заключительные положения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Постановление Правительства РФ от 24 декабря 2021 г. N 2464 "О порядке обучения по охране труда и проверки знания требований охраны труда"</dc:title>
  <dc:creator>Narod</dc:creator>
  <cp:lastModifiedBy>Асер</cp:lastModifiedBy>
  <cp:revision>77</cp:revision>
  <dcterms:created xsi:type="dcterms:W3CDTF">2022-10-05T06:34:09Z</dcterms:created>
  <dcterms:modified xsi:type="dcterms:W3CDTF">2023-03-20T02:26:47Z</dcterms:modified>
</cp:coreProperties>
</file>