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>
      <p:cViewPr varScale="1">
        <p:scale>
          <a:sx n="106" d="100"/>
          <a:sy n="106" d="100"/>
        </p:scale>
        <p:origin x="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3475" y="5351463"/>
            <a:ext cx="6154738" cy="1109662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73475" y="6072188"/>
            <a:ext cx="6154738" cy="5969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1796504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2188" y="2563813"/>
            <a:ext cx="2054225" cy="37449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2563813"/>
            <a:ext cx="6013450" cy="37449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39197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625429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6423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3214688"/>
            <a:ext cx="3744912" cy="30940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3214688"/>
            <a:ext cx="3746500" cy="30940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509324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8727383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880018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81663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88039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43764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2563813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uk-UA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214688"/>
            <a:ext cx="7643812" cy="30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1412776"/>
            <a:ext cx="6264695" cy="2520280"/>
          </a:xfrm>
          <a:noFill/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800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Об организации работы уполномоченных (доверенных) лиц по охране труда профсоюзных организаций.</a:t>
            </a:r>
            <a:endParaRPr lang="uk-UA" altLang="ru-RU" sz="2800" dirty="0">
              <a:latin typeface="Tahoma" panose="020B060403050404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03848" y="4941168"/>
            <a:ext cx="5940152" cy="1656184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 err="1">
                <a:solidFill>
                  <a:srgbClr val="000000"/>
                </a:solidFill>
              </a:rPr>
              <a:t>Кирилах</a:t>
            </a:r>
            <a:r>
              <a:rPr lang="ru-RU" i="1" dirty="0">
                <a:solidFill>
                  <a:srgbClr val="000000"/>
                </a:solidFill>
              </a:rPr>
              <a:t> Тамара Александровна, </a:t>
            </a:r>
            <a:r>
              <a:rPr lang="ru-RU" sz="2000" i="1" dirty="0" smtClean="0">
                <a:solidFill>
                  <a:srgbClr val="000000"/>
                </a:solidFill>
              </a:rPr>
              <a:t>главный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sz="1800" i="1" dirty="0" smtClean="0">
                <a:solidFill>
                  <a:srgbClr val="000000"/>
                </a:solidFill>
              </a:rPr>
              <a:t>технический </a:t>
            </a:r>
            <a:r>
              <a:rPr lang="ru-RU" sz="1800" i="1" dirty="0">
                <a:solidFill>
                  <a:srgbClr val="000000"/>
                </a:solidFill>
              </a:rPr>
              <a:t>инспектор  труда                                      </a:t>
            </a:r>
            <a:r>
              <a:rPr lang="ru-RU" sz="1800" i="1" dirty="0" smtClean="0">
                <a:solidFill>
                  <a:srgbClr val="000000"/>
                </a:solidFill>
              </a:rPr>
              <a:t> краевой </a:t>
            </a:r>
            <a:r>
              <a:rPr lang="ru-RU" sz="1800" i="1">
                <a:solidFill>
                  <a:srgbClr val="000000"/>
                </a:solidFill>
              </a:rPr>
              <a:t>организации </a:t>
            </a:r>
            <a:r>
              <a:rPr lang="ru-RU" sz="1800" i="1" smtClean="0">
                <a:solidFill>
                  <a:srgbClr val="000000"/>
                </a:solidFill>
              </a:rPr>
              <a:t>Профсоюза                                                               </a:t>
            </a:r>
            <a:r>
              <a:rPr lang="ru-RU" sz="1800" i="1" dirty="0" smtClean="0">
                <a:solidFill>
                  <a:srgbClr val="000000"/>
                </a:solidFill>
              </a:rPr>
              <a:t>Общероссийского Профсоюза образования</a:t>
            </a:r>
            <a:endParaRPr 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8471"/>
            <a:ext cx="856895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проводит проверки:</a:t>
            </a:r>
          </a:p>
          <a:p>
            <a:pPr indent="450215" algn="just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-обеспечения работников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специальной одеждой, специальной обувью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и другими средствами защиты;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-содержания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санитарно-бытовых помещений;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организации и проведения предварительных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(при поступлении на работу) и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периодических медицинских осмотров;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-своевременного и регулярного обновления информации на стендах и уголках по охране труда.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035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-выдавать руководителю обязательные к рассмотрению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представления 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об устранении выявленных нарушений законодательства об охране труда;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  -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получать от руководителей информацию: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 состоянии условий и охраны труда;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-производственного травматизма;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фактов выявленных профессиональных заболеваний;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об обязательном социальном страховании работников.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071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-принимать участие в работе комиссии по расследованию несчастных случаев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на производстве с целью защиты прав работников на возмещение вреда, причиненного их здоровью;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осуществлять контроль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за выполнением руководителем мероприятий по охране труда, предусмотренных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коллективным договором, соглашением по охране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труда,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а также мероприятий по результатам специальной оценки условий труда и расследования несчастных случаев на производстве;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734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-обращаться  к руководителю, в профсоюзный комитет образовательной организации, в техническую инспекцию труда Профсоюза, в территориальную государственную инспекцию труда с предложениями о привлечении к ответственности должностных лиц за нарушения требований законодательства об охране труда;</a:t>
            </a: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принимать участие в рассмотрении трудовых споров,</a:t>
            </a: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связанных с нарушением законодательства об охране труда, невыполнением работодателем обязательств коллективного договора и Соглашения по охране труда;</a:t>
            </a: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0405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-участвовать в разработке мероприятий коллективного договора и Соглашения по охране труда;</a:t>
            </a:r>
            <a:endParaRPr lang="ru-RU" sz="16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-информировать работников образовательной организации о выявленных нарушениях требований безопасности, состояния условий и охраны труда и принятых мерах по их устранению;</a:t>
            </a:r>
            <a:endParaRPr lang="ru-RU" sz="16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-принимать участие в работе комиссий по испытаниям и приему в эксплуатацию оборудования,</a:t>
            </a: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также по приемке учебных,  учебно-производственных участков образовательной организации к новому учебному году;</a:t>
            </a:r>
            <a:endParaRPr lang="ru-RU" sz="16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745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-принимать участие в рассмотрении вопросов финансирования мероприятий по охране труда в образовательной организации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, обязательного социального страхования от несчастных случаев на производстве, а также осуществление контроля за расходованием средств организации и Фонда социального страхования Российской Федерации, направляемых на предупредительные меры по сокращению производственного травматизма и профессиональных заболеваний;</a:t>
            </a:r>
            <a:endParaRPr lang="ru-RU" sz="32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15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 algn="just">
              <a:spcAft>
                <a:spcPts val="0"/>
              </a:spcAft>
            </a:pPr>
            <a:r>
              <a:rPr lang="ru-RU" sz="28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принимать участие в работе комиссии по специальной оценке условий труда на рабочих местах;</a:t>
            </a:r>
          </a:p>
          <a:p>
            <a:pPr lvl="0" indent="450215" algn="just">
              <a:spcAft>
                <a:spcPts val="0"/>
              </a:spcAft>
            </a:pPr>
            <a:endParaRPr lang="ru-RU" sz="3200" kern="100" spc="-5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-участвовать в подготовке локальных нормативных правовых актов об охране труда;</a:t>
            </a:r>
          </a:p>
          <a:p>
            <a:pPr indent="450215">
              <a:spcAft>
                <a:spcPts val="0"/>
              </a:spcAft>
            </a:pPr>
            <a:endParaRPr lang="ru-RU" sz="32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-проходить обучение по охране труда и проверку знания требований охраны труда в соответствии с Порядком, установленным федеральным органом исполнительной власти.</a:t>
            </a:r>
            <a:endParaRPr lang="ru-RU" sz="32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855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6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ГАРАНТИИ ПРАВ ДЕЯТЕЛЬНОСТИ УПОЛНОМОЧЕННЫХ </a:t>
            </a:r>
            <a:r>
              <a:rPr lang="ru-RU" sz="3200" b="1" u="sng" kern="100" spc="-7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ЛИЦ ПО ОХРАНЕ ТРУДА.</a:t>
            </a:r>
          </a:p>
          <a:p>
            <a:pPr indent="450215" algn="ctr">
              <a:spcAft>
                <a:spcPts val="0"/>
              </a:spcAft>
            </a:pPr>
            <a:endParaRPr lang="ru-RU" sz="2000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 соответствии с Трудовым кодексом РФ уполномоченному предоставляются гарантии, которые устанавливаются  коллективным договором,  а именно</a:t>
            </a:r>
            <a:r>
              <a:rPr lang="ru-RU" sz="3200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0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kern="100" spc="-1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-оказание со стороны работодателя содействия в реализации прав уполномоченного по осуществлению </a:t>
            </a:r>
            <a:r>
              <a:rPr lang="ru-RU" sz="3200" kern="100" spc="-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контроля за обеспечением здоровых и безопасных условия труда;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813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6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ГАРАНТИИ ПРАВ ДЕЯТЕЛЬНОСТИ УПОЛНОМОЧЕННЫХ </a:t>
            </a:r>
            <a:r>
              <a:rPr lang="ru-RU" sz="3200" b="1" u="sng" kern="100" spc="-7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ЛИЦ ПО ОХРАНЕ ТРУДА.</a:t>
            </a:r>
          </a:p>
          <a:p>
            <a:pPr indent="450215" algn="ctr">
              <a:spcAft>
                <a:spcPts val="0"/>
              </a:spcAft>
            </a:pPr>
            <a:endParaRPr lang="ru-RU" sz="2000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-обеспечение за счет средств образовательного учреждения правилами, </a:t>
            </a:r>
            <a:r>
              <a:rPr lang="ru-RU" sz="3200" kern="100" spc="-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инструкциями, другими нормативными и справочными  материалами по охране труда;</a:t>
            </a:r>
          </a:p>
          <a:p>
            <a:pPr lvl="0" indent="450215">
              <a:spcAft>
                <a:spcPts val="0"/>
              </a:spcAft>
            </a:pPr>
            <a:endParaRPr lang="ru-RU" sz="3200" kern="100" spc="-5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-предоставление для выполнения возложенных на него функций не менее 8 </a:t>
            </a:r>
            <a:r>
              <a:rPr lang="ru-RU" sz="3200" kern="100" spc="-4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часов в неделю с оплатой по среднему заработку в соответствии с коллективным договором;</a:t>
            </a:r>
            <a:endParaRPr lang="ru-RU" sz="32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886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6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ГАРАНТИИ ПРАВ ДЕЯТЕЛЬНОСТИ УПОЛНОМОЧЕННЫХ </a:t>
            </a:r>
            <a:r>
              <a:rPr lang="ru-RU" sz="3200" b="1" u="sng" kern="100" spc="-7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ЛИЦ ПО ОХРАНЕ ТРУДА.</a:t>
            </a:r>
          </a:p>
          <a:p>
            <a:pPr indent="450215" algn="ctr">
              <a:spcAft>
                <a:spcPts val="0"/>
              </a:spcAft>
            </a:pPr>
            <a:endParaRPr lang="ru-RU" sz="2000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-оплату обучения по программам,  установленным Порядком обучения по охране труда и проверки знания требований охраны труда, установленным федеральным органом исполнительной власти,  с освобождением на время обучения от основной работы с сохранением заработной платы.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512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5536" y="260648"/>
            <a:ext cx="8352928" cy="6192687"/>
          </a:xfrm>
        </p:spPr>
        <p:txBody>
          <a:bodyPr/>
          <a:lstStyle/>
          <a:p>
            <a:pPr marL="0" indent="0">
              <a:buNone/>
            </a:pPr>
            <a:r>
              <a:rPr lang="ru-RU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Профсоюзный комитет обеспечивает избрание уполномоченного, а работодатель образовательной организации содействует его избранию.</a:t>
            </a:r>
          </a:p>
          <a:p>
            <a:pPr marL="0" indent="0">
              <a:buNone/>
            </a:pPr>
            <a:endParaRPr lang="ru-RU" kern="100" spc="-2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является членом Профсоюза </a:t>
            </a:r>
            <a:r>
              <a:rPr lang="ru-RU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 не занимает должность, в соответствии с которой несет ответственность за состояние условий и охраны труда в образовательной организации.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b="1" kern="1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</a:t>
            </a: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является представителем профсоюзного комитета образовательной организации.</a:t>
            </a:r>
            <a:endParaRPr lang="ru-RU" sz="1600" kern="100" dirty="0">
              <a:latin typeface="Arial" panose="020B060402020202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b="1" kern="1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kern="100" dirty="0">
              <a:latin typeface="Arial" panose="020B060402020202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трелка: вниз 4"/>
          <p:cNvSpPr/>
          <p:nvPr/>
        </p:nvSpPr>
        <p:spPr>
          <a:xfrm>
            <a:off x="4427984" y="1628800"/>
            <a:ext cx="360040" cy="57606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/>
          <p:cNvSpPr/>
          <p:nvPr/>
        </p:nvSpPr>
        <p:spPr>
          <a:xfrm>
            <a:off x="4394626" y="3933056"/>
            <a:ext cx="360040" cy="57606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5645949"/>
            <a:ext cx="377985" cy="5913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4132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kern="100" spc="-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За активную и добросовестную работу, способствующую улучшению условий и охраны труда в образовательной организации, уполномоченный материально и морально поощряется в форме доплаты к должностному окладу, предоставления дополнительного отпуска из средств образовательной организации или профсоюзного комитета.</a:t>
            </a:r>
            <a:endParaRPr lang="ru-RU" sz="32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8032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kern="100" spc="-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несет ответственность за  реализацию плана профсоюзного контроля условий труда работников организации, утвержденного профсоюзным комитетом.</a:t>
            </a:r>
          </a:p>
          <a:p>
            <a:pPr indent="450215" algn="just">
              <a:spcAft>
                <a:spcPts val="0"/>
              </a:spcAft>
            </a:pPr>
            <a:endParaRPr lang="ru-RU" sz="3200" kern="100" spc="-2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kern="100" spc="-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Руководитель образовательной организации несет ответственность за нарушение прав уполномоченных по охране труда в порядке, установленном действующим законодательством.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946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39752" y="2636912"/>
            <a:ext cx="6696744" cy="2808312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0000"/>
                </a:solidFill>
              </a:rPr>
              <a:t>Успехов в работе!</a:t>
            </a:r>
          </a:p>
        </p:txBody>
      </p:sp>
    </p:spTree>
    <p:extLst>
      <p:ext uri="{BB962C8B-B14F-4D97-AF65-F5344CB8AC3E}">
        <p14:creationId xmlns="" xmlns:p14="http://schemas.microsoft.com/office/powerpoint/2010/main" val="1068837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избирается открытым голосованием на общем профсоюзном собрании работников образовательной организации на срок полномочий выборного профсоюзного органа.</a:t>
            </a:r>
          </a:p>
          <a:p>
            <a:pPr algn="just">
              <a:spcAft>
                <a:spcPts val="0"/>
              </a:spcAft>
            </a:pPr>
            <a:endParaRPr lang="ru-RU" sz="2800" kern="1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Избрание уполномоченного подтверждается протоколом профсоюзного собрания.</a:t>
            </a:r>
          </a:p>
          <a:p>
            <a:pPr algn="just">
              <a:spcAft>
                <a:spcPts val="0"/>
              </a:spcAft>
            </a:pPr>
            <a:endParaRPr lang="ru-RU" sz="2800" kern="1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kern="100" spc="-1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Количественный состав уполномоченных в образовательной организации определяется профсоюзным комитетом в зависимости от конкретных условий работы и необходимости обеспечения общественного контроля за состоянием охраны труда в образовательной организации.</a:t>
            </a: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7003" y="1988840"/>
            <a:ext cx="377985" cy="447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3007" y="3284984"/>
            <a:ext cx="377985" cy="4396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6680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kern="100" spc="-1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в своей деятельности взаимодействует с руководителем, ответственным лицом за охрану труда,  органами федеральной инспекции труда, другими органами надзора и контроля за соблюдением законодательства и иных нормативных правовых актов, содержащих нормы охраны труда. </a:t>
            </a:r>
          </a:p>
          <a:p>
            <a:pPr algn="just">
              <a:spcAft>
                <a:spcPts val="0"/>
              </a:spcAft>
            </a:pPr>
            <a:endParaRPr lang="ru-RU" sz="2800" kern="100" spc="-1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kern="100" spc="-1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 представляет </a:t>
            </a:r>
            <a:r>
              <a:rPr lang="ru-RU" sz="2800" b="1" kern="100" spc="-1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профсоюзную сторону в совместной комиссии по охране труда,</a:t>
            </a:r>
            <a:r>
              <a:rPr lang="ru-RU" sz="2800" kern="100" spc="-1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создаваемой в образовательной организации.</a:t>
            </a:r>
            <a:endParaRPr lang="ru-RU" sz="16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011" y="3573016"/>
            <a:ext cx="377985" cy="438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164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59" y="404664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отчитывается о своей работе перед профсоюзной организацией не реже одного раза в год.</a:t>
            </a:r>
            <a:endParaRPr lang="ru-RU" sz="2800" kern="100" spc="-1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Профсоюзная организация вправе отозвать уполномоченного до истечения срока его полномочий в случае невыполнения им возложенных на него обязанностей.</a:t>
            </a:r>
          </a:p>
          <a:p>
            <a:pPr algn="just">
              <a:spcAft>
                <a:spcPts val="0"/>
              </a:spcAft>
            </a:pP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kern="100" spc="-2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Руководитель и профсоюзный комитет образовательной организации         оказывает необходимую помощь и поддержку уполномоченному по выполнению возложенных на него общественных обязанностей.</a:t>
            </a:r>
            <a:endParaRPr lang="ru-RU" sz="16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011" y="1772816"/>
            <a:ext cx="377985" cy="4389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011" y="3927610"/>
            <a:ext cx="377985" cy="438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398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b="1" u="sng" kern="100" spc="-9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ОСНОВНАЯ ЗАДАЧА УПОЛНОМОЧЕННОГО</a:t>
            </a:r>
            <a:endParaRPr lang="ru-RU" sz="3600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spc="-45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algn="ctr"/>
            <a:r>
              <a:rPr lang="ru-RU" sz="3200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Основной </a:t>
            </a:r>
            <a:r>
              <a:rPr lang="ru-RU" sz="3200" b="1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задачей</a:t>
            </a:r>
            <a:r>
              <a:rPr lang="ru-RU" sz="3200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 уполномоченного является </a:t>
            </a:r>
            <a:r>
              <a:rPr lang="ru-RU" sz="3200" b="1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осуществление общественного (профсоюзного) контроля за </a:t>
            </a:r>
            <a:r>
              <a:rPr lang="ru-RU" sz="3200" kern="100" spc="-4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состоянием охраны труда на рабочих местах, соблюдением руководителем образовательной организации законных прав и интересов работников образования в области охраны труда.</a:t>
            </a: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362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b="1" u="sng" kern="100" spc="-9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ПРАВА И ОБЯЗАННОСТИ УПОЛНОМОЧЕННОГО</a:t>
            </a:r>
          </a:p>
          <a:p>
            <a:pPr indent="450215" algn="ctr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имеет  право: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проводить общественный (профсоюзный) контроль в образовательной организации по соблюдению государственных требований по охране труда, локальных актов по охране труда в форме обследований, проверок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единолично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или в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составе комиссий.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523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проводит проверки:</a:t>
            </a:r>
          </a:p>
          <a:p>
            <a:pPr indent="450215" algn="ctr">
              <a:spcAft>
                <a:spcPts val="0"/>
              </a:spcAft>
            </a:pPr>
            <a:endParaRPr lang="ru-RU" sz="3200" b="1" u="sng" kern="100" spc="-55" dirty="0">
              <a:solidFill>
                <a:srgbClr val="FF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-соблюдения руководителем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норм законодательства о рабочем времени и времени отдыха;</a:t>
            </a:r>
          </a:p>
          <a:p>
            <a:pPr>
              <a:spcAft>
                <a:spcPts val="0"/>
              </a:spcAft>
            </a:pP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  -предоставления 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компенсаций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работникам, занятым на тяжелых работах, работах с вредными и (или) опасными условиями труда;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-соблюдения  работниками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норм, правил и       инструкций по охране труда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на рабочих местах;</a:t>
            </a:r>
            <a:endParaRPr lang="ru-RU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223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kern="100" spc="-55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Уполномоченный проводит проверки:</a:t>
            </a:r>
          </a:p>
          <a:p>
            <a:pPr indent="450215" algn="just">
              <a:spcAft>
                <a:spcPts val="0"/>
              </a:spcAft>
            </a:pPr>
            <a:endParaRPr lang="ru-RU" u="sng" kern="100" dirty="0">
              <a:solidFill>
                <a:srgbClr val="FF0000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технического состояния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зданий, сооружений, оборудования, машин и механизмов на соответствие требованиям их безопасной эксплуатации;</a:t>
            </a:r>
          </a:p>
          <a:p>
            <a:pPr lvl="0" indent="450215">
              <a:spcAft>
                <a:spcPts val="0"/>
              </a:spcAft>
            </a:pP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наличия  и комплектности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средств пожаротушения</a:t>
            </a:r>
            <a:r>
              <a:rPr lang="ru-RU" sz="3200" kern="100" spc="-3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, содержания и состояния путей эвакуации;</a:t>
            </a:r>
          </a:p>
          <a:p>
            <a:pPr lvl="0" indent="450215">
              <a:spcAft>
                <a:spcPts val="0"/>
              </a:spcAft>
            </a:pP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0215">
              <a:spcAft>
                <a:spcPts val="0"/>
              </a:spcAft>
            </a:pP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состояния систем освещения,</a:t>
            </a:r>
            <a:r>
              <a:rPr lang="ru-RU" sz="3200" kern="100" spc="-5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отопления, вентиляции и кондиционирования;</a:t>
            </a:r>
            <a:endParaRPr lang="ru-RU" kern="100" dirty="0">
              <a:solidFill>
                <a:srgbClr val="66CCFF"/>
              </a:solidFill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kern="100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675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plate">
  <a:themeElements>
    <a:clrScheme name="template 1">
      <a:dk1>
        <a:srgbClr val="CC00CC"/>
      </a:dk1>
      <a:lt1>
        <a:srgbClr val="66CCFF"/>
      </a:lt1>
      <a:dk2>
        <a:srgbClr val="5253BF"/>
      </a:dk2>
      <a:lt2>
        <a:srgbClr val="FFFFFF"/>
      </a:lt2>
      <a:accent1>
        <a:srgbClr val="FF66FF"/>
      </a:accent1>
      <a:accent2>
        <a:srgbClr val="0066CC"/>
      </a:accent2>
      <a:accent3>
        <a:srgbClr val="B3B3DC"/>
      </a:accent3>
      <a:accent4>
        <a:srgbClr val="56AEDA"/>
      </a:accent4>
      <a:accent5>
        <a:srgbClr val="FFB8FF"/>
      </a:accent5>
      <a:accent6>
        <a:srgbClr val="005CB9"/>
      </a:accent6>
      <a:hlink>
        <a:srgbClr val="00CCFF"/>
      </a:hlink>
      <a:folHlink>
        <a:srgbClr val="9999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66FF"/>
        </a:accent1>
        <a:accent2>
          <a:srgbClr val="0066CC"/>
        </a:accent2>
        <a:accent3>
          <a:srgbClr val="B3B3DC"/>
        </a:accent3>
        <a:accent4>
          <a:srgbClr val="56AEDA"/>
        </a:accent4>
        <a:accent5>
          <a:srgbClr val="FFB8FF"/>
        </a:accent5>
        <a:accent6>
          <a:srgbClr val="005CB9"/>
        </a:accent6>
        <a:hlink>
          <a:srgbClr val="00CC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99FF"/>
        </a:accent1>
        <a:accent2>
          <a:srgbClr val="0066CC"/>
        </a:accent2>
        <a:accent3>
          <a:srgbClr val="B3B3DC"/>
        </a:accent3>
        <a:accent4>
          <a:srgbClr val="56AEDA"/>
        </a:accent4>
        <a:accent5>
          <a:srgbClr val="FFCAFF"/>
        </a:accent5>
        <a:accent6>
          <a:srgbClr val="00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99FF"/>
        </a:accent1>
        <a:accent2>
          <a:srgbClr val="0099FF"/>
        </a:accent2>
        <a:accent3>
          <a:srgbClr val="B3B3DC"/>
        </a:accent3>
        <a:accent4>
          <a:srgbClr val="56AEDA"/>
        </a:accent4>
        <a:accent5>
          <a:srgbClr val="FFCAFF"/>
        </a:accent5>
        <a:accent6>
          <a:srgbClr val="008AE7"/>
        </a:accent6>
        <a:hlink>
          <a:srgbClr val="00CCFF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1057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template</vt:lpstr>
      <vt:lpstr>Об организации работы уполномоченных (доверенных) лиц по охране труда профсоюзных организаций.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Успехов в работе!</vt:lpstr>
    </vt:vector>
  </TitlesOfParts>
  <Company>XTLabs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Олечка 96</dc:creator>
  <cp:lastModifiedBy>Асер</cp:lastModifiedBy>
  <cp:revision>18</cp:revision>
  <dcterms:created xsi:type="dcterms:W3CDTF">2016-12-05T14:37:52Z</dcterms:created>
  <dcterms:modified xsi:type="dcterms:W3CDTF">2023-03-30T02:31:21Z</dcterms:modified>
</cp:coreProperties>
</file>