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6" r:id="rId1"/>
  </p:sldMasterIdLst>
  <p:notesMasterIdLst>
    <p:notesMasterId r:id="rId28"/>
  </p:notesMasterIdLst>
  <p:sldIdLst>
    <p:sldId id="289" r:id="rId2"/>
    <p:sldId id="290" r:id="rId3"/>
    <p:sldId id="371" r:id="rId4"/>
    <p:sldId id="372" r:id="rId5"/>
    <p:sldId id="295" r:id="rId6"/>
    <p:sldId id="405" r:id="rId7"/>
    <p:sldId id="401" r:id="rId8"/>
    <p:sldId id="402" r:id="rId9"/>
    <p:sldId id="374" r:id="rId10"/>
    <p:sldId id="403" r:id="rId11"/>
    <p:sldId id="375" r:id="rId12"/>
    <p:sldId id="366" r:id="rId13"/>
    <p:sldId id="394" r:id="rId14"/>
    <p:sldId id="296" r:id="rId15"/>
    <p:sldId id="380" r:id="rId16"/>
    <p:sldId id="381" r:id="rId17"/>
    <p:sldId id="399" r:id="rId18"/>
    <p:sldId id="383" r:id="rId19"/>
    <p:sldId id="384" r:id="rId20"/>
    <p:sldId id="385" r:id="rId21"/>
    <p:sldId id="297" r:id="rId22"/>
    <p:sldId id="359" r:id="rId23"/>
    <p:sldId id="360" r:id="rId24"/>
    <p:sldId id="389" r:id="rId25"/>
    <p:sldId id="390" r:id="rId26"/>
    <p:sldId id="39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311398F-F69D-40E9-8B74-D45D5F74F611}">
          <p14:sldIdLst>
            <p14:sldId id="289"/>
            <p14:sldId id="290"/>
            <p14:sldId id="371"/>
            <p14:sldId id="372"/>
            <p14:sldId id="295"/>
            <p14:sldId id="405"/>
            <p14:sldId id="401"/>
            <p14:sldId id="402"/>
            <p14:sldId id="374"/>
            <p14:sldId id="403"/>
            <p14:sldId id="375"/>
            <p14:sldId id="366"/>
            <p14:sldId id="394"/>
            <p14:sldId id="296"/>
            <p14:sldId id="380"/>
            <p14:sldId id="381"/>
            <p14:sldId id="399"/>
            <p14:sldId id="383"/>
            <p14:sldId id="384"/>
            <p14:sldId id="385"/>
            <p14:sldId id="297"/>
            <p14:sldId id="359"/>
            <p14:sldId id="360"/>
            <p14:sldId id="389"/>
            <p14:sldId id="390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45" autoAdjust="0"/>
  </p:normalViewPr>
  <p:slideViewPr>
    <p:cSldViewPr>
      <p:cViewPr varScale="1">
        <p:scale>
          <a:sx n="83" d="100"/>
          <a:sy n="83" d="100"/>
        </p:scale>
        <p:origin x="190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CD8C3-E357-40FF-AB39-FAF06BED8719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771FA-10F2-48B6-9176-47D8D1B897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9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03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32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066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256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71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032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071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306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6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71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54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358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26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07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20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02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27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-297545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203531" y="434235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E8592CF0-B1F2-40B2-AA5C-0EF8010C31EA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023B6C2-DA22-4BEC-9CF1-59FCE79CB2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15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  <p:sldLayoutId id="2147484029" r:id="rId13"/>
    <p:sldLayoutId id="2147484030" r:id="rId14"/>
    <p:sldLayoutId id="2147484031" r:id="rId15"/>
    <p:sldLayoutId id="2147484032" r:id="rId16"/>
    <p:sldLayoutId id="214748403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1"/>
          <p:cNvSpPr txBox="1">
            <a:spLocks/>
          </p:cNvSpPr>
          <p:nvPr/>
        </p:nvSpPr>
        <p:spPr>
          <a:xfrm>
            <a:off x="683568" y="4098287"/>
            <a:ext cx="6948264" cy="1545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FEB5A80-F802-42B1-8C3C-46F937DC52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26052"/>
            <a:ext cx="1368152" cy="137713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214617"/>
            <a:ext cx="5904656" cy="2520280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совместном проведении профилактических визитов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работодателям 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профилактики производственного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травматизма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223628" y="4837578"/>
            <a:ext cx="7056784" cy="86142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17.10.2023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Лепишонкова Валентина Ивановна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4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696744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ПРОФРИСКИ-2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4" cy="4392488"/>
          </a:xfrm>
        </p:spPr>
        <p:txBody>
          <a:bodyPr>
            <a:norm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момент проведения профвизита </a:t>
            </a:r>
          </a:p>
          <a:p>
            <a:pPr marL="0" indent="457200">
              <a:spcBef>
                <a:spcPts val="0"/>
              </a:spcBef>
              <a:buFontTx/>
              <a:buChar char="-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профессиональных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рисков;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FontTx/>
              <a:buChar char="-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информированы о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существующих профессиональных рисках и их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уровнях; </a:t>
            </a:r>
          </a:p>
          <a:p>
            <a:pPr marL="0" indent="457200"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картами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профессиональных рисков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были под подпись 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ознакомлены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работники, вновь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принимаемые на работу работники, а также работники, переводимые на другую работу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>
              <a:spcBef>
                <a:spcPts val="0"/>
              </a:spcBef>
              <a:buFontTx/>
              <a:buChar char="-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проведена оценка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профессиональных рисков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вновь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организованных рабочих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мест.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FontTx/>
              <a:buChar char="-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466" y="-99392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7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696744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ИНСТРУКТАЖИ на рабочем месте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4" cy="4608512"/>
          </a:xfrm>
        </p:spPr>
        <p:txBody>
          <a:bodyPr>
            <a:noAutofit/>
          </a:bodyPr>
          <a:lstStyle/>
          <a:p>
            <a:pPr marL="0" indent="45720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п. 22 «Правил обучения по охране труда 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знания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охраны труда», утвержденных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24.12.2021 № 2464 (далее — Правила обучения по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охране труда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инструктаж по охране труда на рабочем месте должен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проводиться непосредственным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работника.</a:t>
            </a:r>
          </a:p>
          <a:p>
            <a:pPr marL="0" indent="45720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нарушение приведенной нормы закона инструктаж на рабочем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месте с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по охране труда.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466" y="-99392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42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552728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5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Кодекс РФ об </a:t>
            </a:r>
            <a:r>
              <a:rPr lang="ru-RU" sz="25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административных </a:t>
            </a:r>
            <a:r>
              <a:rPr lang="ru-RU" sz="25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правонарушениях от 30.12 </a:t>
            </a:r>
            <a:r>
              <a:rPr lang="ru-RU" sz="25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2001 г. N 195-ФЗ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392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5.27.1.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Нарушение работодателем установленного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проведения специальной оценки условий труда на рабочих местах или ее непроведение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или наложение административного штрафа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должностных лиц в размере от пяти тысяч до десяти тысяч рублей;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от шестидесяти тысяч до восьмидесяти тысяч рублей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-208901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70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552728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СОУТ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проведения профвизита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проведена СОУТ;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вновь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принимаемые на работу работники, а также работники, переводимые на другую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не ознакомлены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письменной форме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результатами проведения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СОУТ на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рабочем месте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ч.2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4 ФЗ от 28.12.2013 № 426-ФЗ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«Работодатель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ознакомить в письменной форме работника с результатами проведения специальной оценки условий труда на его рабочем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месте»)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СОУТ на вновь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организованных рабочих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местах </a:t>
            </a:r>
          </a:p>
          <a:p>
            <a:pPr marL="0" indent="0"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17 ФЗ от 28.12.2013 № 426-ФЗ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«внеплановая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СОУТ проводится на вновь организованных рабочих местах в течение двенадцати месяцев со дня наступления указанного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события»).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-208901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78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512676"/>
            <a:ext cx="6621041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5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Кодекс РФ об </a:t>
            </a:r>
            <a:r>
              <a:rPr lang="ru-RU" sz="25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административных </a:t>
            </a:r>
            <a:r>
              <a:rPr lang="ru-RU" sz="25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правонарушениях от 30.12 </a:t>
            </a:r>
            <a:r>
              <a:rPr lang="ru-RU" sz="25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2001 г. N 195-ФЗ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0" y="1628800"/>
            <a:ext cx="8064897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5.27.1.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</a:t>
            </a:r>
            <a:r>
              <a:rPr lang="ru-RU" sz="2000" b="1" i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 к исполнению им трудовых обязанностей без </a:t>
            </a:r>
            <a:r>
              <a:rPr lang="ru-RU" sz="2000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прохождения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проверки знаний требований охраны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предварительных (при поступлении на работу) и периодических (в течение трудовой деятельности) медицинских осмотров,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психиатрических освидетельствований или при наличии медицинских противопоказаний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административного штрафа на должностных лиц в размере </a:t>
            </a:r>
            <a:r>
              <a:rPr lang="ru-RU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пятнадцати тысяч до двадцати пяти тысяч рублей;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от ста десяти тысяч до ста тридцати тысяч рублей.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8" y="-100889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512676"/>
            <a:ext cx="6621041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0" y="1916832"/>
            <a:ext cx="8064897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ст. 76 ТК РФ работодатель обязан отстранить от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(не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допускать к работе) работника, не прошедшего в установленном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порядке обучение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проверку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в области охраны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труда.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прохождения обучения и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знаний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охраны труда допущены до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работы…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8" y="-100889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5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512676"/>
            <a:ext cx="6621041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СТАЖИРОВКА, РКОЗ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1" y="1916832"/>
            <a:ext cx="8064897" cy="46805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26 Правил -2464.  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профессий и должностей работников, которым необходимо пройти стажировку на рабочем месте, устанавливается работодателем с учетом мнения выборного органа ППО.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Обязательному включению в указанный перечень подлежат наименования профессий и должностей работников,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выполняющих работы повышенной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опасности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(СОУТ +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Профриски + Приложение N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к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Примерному положению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СУОТ, утвержденному приказом Министерства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защиты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от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октября 2021 г. N 776н)</a:t>
            </a: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8" y="-100889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74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512676"/>
            <a:ext cx="6621041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по ОППП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1" y="1916832"/>
            <a:ext cx="8136905" cy="46805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силу требований п. п. 43, 62, 72, 91, 93 Правил обучения по охране труда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вновь принимаемые на работу работники, а также работники, переводимые на другую работу, должны проходить обучение требованиям охраны труда в сроки, установленные работодателем, но не позднее 60 календарных дней после заключения трудового договора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перевода на другую работу.</a:t>
            </a:r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8" y="-100889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8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512676"/>
            <a:ext cx="6621041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по использованию СИЗ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1" y="1916832"/>
            <a:ext cx="8064897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п.38 Правил 2464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Обучению по использованию (применению) СИЗ подлежат работники, применяющие СИЗ,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которых требует практических навыков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Работодатель утверждает перечень СИЗ, применение которых требует от работников практических навыков в зависимости от степени риска причинения вреда работнику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 выдаче СИЗ, применение которых не требует от работников практических навыков, работодатель обеспечивает ознакомление со способами проверки их работоспособности и исправности в рамках проведения инструктажа по ОТ на рабочем месте</a:t>
            </a: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8" y="-100889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5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512676"/>
            <a:ext cx="6621041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требованиям ОТ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0" y="1916832"/>
            <a:ext cx="8064897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п.43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2464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Обучение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ОТ проводится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сторонней организации или у ИП, оказывающих услуги по проведению обучения по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</a:p>
          <a:p>
            <a:pPr marL="0" indent="0"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п.44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2464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 кем проводится                                                           работодатель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(руководитель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организации),                                              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-руководители структурных подразделений,                                             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работники, проводящие инструктаж по ОТ,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 по ОТ,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комитетов (комиссий) по ОТ,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уполномоченные (доверенные) лица по охране труда профессиональных союзов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профессий</a:t>
            </a:r>
          </a:p>
          <a:p>
            <a:pPr marL="0" indent="0">
              <a:buNone/>
            </a:pPr>
            <a:endParaRPr lang="ru-RU" sz="2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8" y="-100889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0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201" y="332656"/>
            <a:ext cx="6336704" cy="1224136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взаимодействии по вопросам обеспечения законности в сфере трудового законодательства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8401" y="1988840"/>
            <a:ext cx="8090203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профсоюзов Красноярского края с Государственной инспекцией труда и прокуратурой о взаимодействии по вопросам обеспечения законности в сфере трудового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законодательства.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прокуратуры Кировского района г. Красноярска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Косарынцева Л. В.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Территориальная организация Кировского района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205893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97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1" y="512676"/>
            <a:ext cx="6621041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требованиям ОТ -2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0" y="1916832"/>
            <a:ext cx="8136905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кем проводится (п.46 б) Правил 2464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                                                   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рабочих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обучения безопасным методам и приемам выполнения работ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воздействии вредных и (или) опасных производственных факторов, источников опасности, идентифицированных в рамках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СОУТ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оценки профессиональных рисков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продолжительностью не менее 16 часов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следует из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представленной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документации работники рабочих профессий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проходят обучение по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обучения безопасным методам и приемам выполнения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СОУТ работников рабочих профессий, класс 2 (допустимый)</a:t>
            </a:r>
          </a:p>
          <a:p>
            <a:pPr marL="0" indent="0">
              <a:buNone/>
            </a:pPr>
            <a:endParaRPr lang="ru-RU" sz="2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88" y="-100889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73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6480720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5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Кодекс РФ об </a:t>
            </a:r>
            <a:r>
              <a:rPr lang="ru-RU" sz="25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административных </a:t>
            </a:r>
            <a:r>
              <a:rPr lang="ru-RU" sz="25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правонарушениях от 30.12 </a:t>
            </a:r>
            <a:r>
              <a:rPr lang="ru-RU" sz="25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2001 г. N 195-ФЗ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97792"/>
            <a:ext cx="8090203" cy="44115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5.27.1.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Необеспечение работников средствами индивидуальной защиты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административного штрафа на должностных лиц в размере от двадцати тысяч до тридцати тысяч рублей;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юридических лиц - от ста тридцати тысяч до ста пятидесяти тысяч рублей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-208901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4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480720" cy="1296144"/>
          </a:xfrm>
        </p:spPr>
        <p:txBody>
          <a:bodyPr/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СИЗ - 1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136904" cy="460851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ч.| ст. 221 ТК РФ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защиты </a:t>
            </a:r>
            <a:endParaRPr lang="ru-RU" sz="28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20000"/>
              </a:lnSpc>
              <a:buFontTx/>
              <a:buChar char="-"/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воздействия вредных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(или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опасных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производственной среды </a:t>
            </a:r>
            <a:endParaRPr lang="ru-RU" sz="28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20000"/>
              </a:lnSpc>
              <a:buFontTx/>
              <a:buChar char="-"/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 загрязнения, </a:t>
            </a:r>
            <a:endParaRPr lang="ru-RU" sz="28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20000"/>
              </a:lnSpc>
              <a:buFontTx/>
              <a:buChar char="-"/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на </a:t>
            </a:r>
            <a:r>
              <a:rPr lang="ru-RU" sz="2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работах, выполняемых в особых температурных условиях,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бесплатно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выдаются средства индивидуальной защиты,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прошедшие подтверждение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в порядке, установленном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РФ о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техническом регулировании.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труда и социальной защиты РФ от 29 октября 2021 г. N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767н "Об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Единых типовых норм выдачи средств индивидуальной защиты и смывающих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средств»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Вступил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силу с 1 сентября 2023 г. и действует до 1 сентября 2029 г.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6973" y="-85301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6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494974" cy="1296144"/>
          </a:xfrm>
        </p:spPr>
        <p:txBody>
          <a:bodyPr/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СИЗ -2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136904" cy="460851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бесплатной выдачи средств индивидуальной защиты и смывающих средств работникам устанавливаются работодателем на основании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-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единых Типовых норм выдачи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Мин. труда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соц.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защиты РФ от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29.10.2021.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N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767н)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смывающих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(Приказ Мин. здравоохранения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соц.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РФ от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17.12.2010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1122н),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результатов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СОУТ,           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оценки профессиональных рисков,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мнения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выборного органа первичной профсоюзной организации </a:t>
            </a:r>
          </a:p>
          <a:p>
            <a:pPr marL="0" indent="0"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526" y="-215697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494974" cy="1296144"/>
          </a:xfrm>
        </p:spPr>
        <p:txBody>
          <a:bodyPr/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СИЗ, сторож 1</a:t>
            </a:r>
            <a:br>
              <a:rPr lang="ru-RU" b="1" dirty="0" smtClean="0"/>
            </a:br>
            <a:endParaRPr lang="ru-RU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105803"/>
              </p:ext>
            </p:extLst>
          </p:nvPr>
        </p:nvGraphicFramePr>
        <p:xfrm>
          <a:off x="539750" y="2060575"/>
          <a:ext cx="8104188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2094">
                  <a:extLst>
                    <a:ext uri="{9D8B030D-6E8A-4147-A177-3AD203B41FA5}">
                      <a16:colId xmlns:a16="http://schemas.microsoft.com/office/drawing/2014/main" val="303202752"/>
                    </a:ext>
                  </a:extLst>
                </a:gridCol>
                <a:gridCol w="4052094">
                  <a:extLst>
                    <a:ext uri="{9D8B030D-6E8A-4147-A177-3AD203B41FA5}">
                      <a16:colId xmlns:a16="http://schemas.microsoft.com/office/drawing/2014/main" val="884909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Министерства труда и социальной защиты РФ от 9 декабря 2014 г. N 997н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Жилет сигнальный повышенной видимости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014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Костюм для защиты от общих производственных загрязнений и механических воздействий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Костюм для защиты от механических воздействий (истирания)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389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Сапоги резиновые с защитным подноском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Пальто, полупальто, плащ для защиты от воды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378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Перчатки с полимерным покрытием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Обувь специальная для защиты от механических воздействий (истирания)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001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Перчатки для защиты от механических воздействий (истирания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911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Головной убор для защиты от общих производственных загрязнений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391331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526" y="-215697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494974" cy="1296144"/>
          </a:xfrm>
        </p:spPr>
        <p:txBody>
          <a:bodyPr/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СИЗ, сторож</a:t>
            </a:r>
            <a:r>
              <a:rPr lang="ru-RU" b="1" dirty="0"/>
              <a:t> </a:t>
            </a:r>
            <a:r>
              <a:rPr lang="ru-RU" b="1" dirty="0" smtClean="0"/>
              <a:t>2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136904" cy="460851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следует из личных карточек учета выдачи СИЗ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в полном объеме СИЗ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обеспечены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представленные документы (СОУТ, карта оценки профрисков, должностная инструкция) обосновали,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СТОРОЖ не занят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работах с вредными и (или) опасными условиями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(СОУТ, Профриски),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на работах, выполняемых в особых температурных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(должностная инструкция)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связанных с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загрязнением (должностная инструкция)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526" y="-215697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3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494974" cy="1296144"/>
          </a:xfrm>
        </p:spPr>
        <p:txBody>
          <a:bodyPr/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ИТОГИ ПРОФ.ВИЗИТА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13690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Во-первых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проф. визит 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органами надзора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 лишнее напоминание работодателю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управлению образования об ответственности, которую несет работодатель по трудовому законодательству по вопросам охраны труда.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были риски и нарушения,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сам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видел; были даны рекомендации по устранению выявленных проблем.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В-третьих, повысился авторитет инспектора Профсоюза (совещание по итогам проф. визита, приглашение инспектора Профсоюза в другие образовательные организации, 3+6= 9)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526" y="-215697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53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264696" cy="800251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КНМ на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2023-2029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162211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планы проведения плановых 	контрольно-надзорных мер на 2023 - 2029 гг. не включаются плановые КНМ в отношении государственных и муниципальных детсадов и школ, </a:t>
            </a: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контроля которых отнесены к категориям чрезвычайно высокого и высокого риска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наших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садиков и школ в 2023 - 2029 годах может проводиться профилактический визит продолжительностью один день, не предусматривающий возможность отказа от его проведения.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-243408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9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264696" cy="800251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Профилактический визит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090203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планы проведения плановых 	контрольно-надзорных мер на 2023 - 2029 гг. не включаются плановые КНМ в отношении государственных и муниципальных детсадов и школ, объекты контроля которых отнесены к категориям чрезвычайно высокого и высокого риска. 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наших  детсадов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школ в 2023 - 2029 годах может проводиться профилактический визит продолжительностью один день, не предусматривающий возможность отказа от его проведения.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0272" y="-243408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94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696744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Профилактический визит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Профилактический визит - мероприятие, как правило, вполне безобидное и даже полезное (как и профсоюзная проверка).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Самая большая неприятность, которой может обернуться такой визит, - это внеплановая проверка или иная КНМ; но только в том случае, если во время профилактического визита будут обнаружены "вопиющие нарушения", когда объект представляет явную непосредственную угрозу причинения вреда (ущерба).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по итогам профилактического визита, как и при профсоюзной проверке: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может быть составлен протокол об административном правонарушении,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может быть выдано предписание,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ходе и после этого визита проверяющая сторона может выдать лишь рекомендации. 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466" y="-99392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696744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Профсоюзная проверка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Профсоюзная проверка - один из важнейших профилактических инструментов взаимодействия между работодателем и Профсоюзом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нужна профсоюзная проверка?                                                                                         1. Понять с какими сложностями сталкивается работодатель                 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Выявить риски, которые сам работодатель еще не увидел                   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Помочь устранить выявленные проблемы                                                4. Предотвратить возникновение нарушений в будущем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не надо бояться инспектора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Профсоюза?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проверяющая сторона может выдать лишь рекомендации, нет штрафных санкций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466" y="-99392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5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696744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проведения профилактического визита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взаимодействии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Профсоюза с 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прокуратурой Кировского района и ТО ГУО г. Красноярска по Кировскому району были определены: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образовательные организации в количестве 3-х,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тема и содержание профилактического визита – охрана труда в образовательной организации,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график проведения профилактических визитов,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информирование руководителей образовательных организаций о проведении профилактических визитов через уведомления о содержании профилактического визита, сроках проведения и состав комиссии по проведению профвизита.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466" y="-99392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27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696744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5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РФ об административных правонарушениях от 30.12 2001 г. N 195-ФЗ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5.27.1.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Нарушение государственных нормативных требований ОТ, содержащихся в федеральных законах 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иных нормативных правовых актах РФ, за исключением случаев, предусмотренных частями 2 - 4 настоящей статьи и частью 3 статьи 11.23 настоящего Кодекса,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влечет предупреждение или наложение административного штрафа на должностных лиц в размере от двух тысяч до пяти тысяч рублей;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4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юридических лиц - от пятидесяти тысяч до восьмидесяти тысяч рублей.</a:t>
            </a:r>
          </a:p>
          <a:p>
            <a:pPr marL="0" indent="0">
              <a:buNone/>
            </a:pP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466" y="-99392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0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696744" cy="1008112"/>
          </a:xfrm>
        </p:spPr>
        <p:txBody>
          <a:bodyPr/>
          <a:lstStyle/>
          <a:p>
            <a:pPr lvl="0" algn="ctr">
              <a:spcBef>
                <a:spcPts val="1000"/>
              </a:spcBef>
              <a:buClr>
                <a:srgbClr val="B31166"/>
              </a:buClr>
              <a:buSzPct val="80000"/>
            </a:pP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ПРОФРИСКИ - 1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4" cy="439248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 214 ТК РФ работодатель обязан обеспечить, в том числе: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выявление опасностей и профессиональных рисков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их регулярный анализ и оценку;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оценку уровня профессиональных рисков перед вводом в эксплуатацию производственных объектов,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вновь организованных рабочих мест;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существующих профессиональных рисках и их уровнях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8466" y="-99392"/>
            <a:ext cx="1609483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6194</TotalTime>
  <Words>1784</Words>
  <Application>Microsoft Office PowerPoint</Application>
  <PresentationFormat>Экран (4:3)</PresentationFormat>
  <Paragraphs>151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Times New Roman</vt:lpstr>
      <vt:lpstr>Wingdings 3</vt:lpstr>
      <vt:lpstr>Совет директоров</vt:lpstr>
      <vt:lpstr>О совместном проведении профилактических визитов  к работодателям в целях профилактики производственного травматизма</vt:lpstr>
      <vt:lpstr>О взаимодействии по вопросам обеспечения законности в сфере трудового законодательства</vt:lpstr>
      <vt:lpstr>КНМ на 2023-2029 годы</vt:lpstr>
      <vt:lpstr>Профилактический визит</vt:lpstr>
      <vt:lpstr>Профилактический визит</vt:lpstr>
      <vt:lpstr>Профсоюзная проверка</vt:lpstr>
      <vt:lpstr>Процедура проведения профилактического визита</vt:lpstr>
      <vt:lpstr>Кодекс РФ об административных правонарушениях от 30.12 2001 г. N 195-ФЗ</vt:lpstr>
      <vt:lpstr>ПРОФРИСКИ - 1</vt:lpstr>
      <vt:lpstr>ПРОФРИСКИ-2</vt:lpstr>
      <vt:lpstr>ИНСТРУКТАЖИ на рабочем месте</vt:lpstr>
      <vt:lpstr>Кодекс РФ об административных правонарушениях от 30.12 2001 г. N 195-ФЗ</vt:lpstr>
      <vt:lpstr>СОУТ  </vt:lpstr>
      <vt:lpstr>Кодекс РФ об административных правонарушениях от 30.12 2001 г. N 195-ФЗ</vt:lpstr>
      <vt:lpstr>ОБУЧЕНИЕ</vt:lpstr>
      <vt:lpstr>СТАЖИРОВКА, РКОЗ</vt:lpstr>
      <vt:lpstr>ОБУЧЕНИЕ по ОППП </vt:lpstr>
      <vt:lpstr>ОБУЧЕНИЕ по использованию СИЗ </vt:lpstr>
      <vt:lpstr>ОБУЧЕНИЕ требованиям ОТ -1</vt:lpstr>
      <vt:lpstr>ОБУЧЕНИЕ требованиям ОТ -2</vt:lpstr>
      <vt:lpstr>Кодекс РФ об административных правонарушениях от 30.12 2001 г. N 195-ФЗ</vt:lpstr>
      <vt:lpstr> СИЗ - 1 </vt:lpstr>
      <vt:lpstr> СИЗ -2 </vt:lpstr>
      <vt:lpstr> СИЗ, сторож 1 </vt:lpstr>
      <vt:lpstr> СИЗ, сторож 2 </vt:lpstr>
      <vt:lpstr> ИТОГИ ПРОФ.ВИЗИТА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Д.С. №268</dc:creator>
  <cp:lastModifiedBy>Валентина</cp:lastModifiedBy>
  <cp:revision>406</cp:revision>
  <cp:lastPrinted>2019-04-22T12:52:36Z</cp:lastPrinted>
  <dcterms:created xsi:type="dcterms:W3CDTF">2018-04-10T04:36:48Z</dcterms:created>
  <dcterms:modified xsi:type="dcterms:W3CDTF">2023-10-13T03:51:17Z</dcterms:modified>
</cp:coreProperties>
</file>